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5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7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8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  <p:sldMasterId id="2147483698" r:id="rId5"/>
    <p:sldMasterId id="2147483670" r:id="rId6"/>
    <p:sldMasterId id="2147483780" r:id="rId7"/>
    <p:sldMasterId id="2147483787" r:id="rId8"/>
    <p:sldMasterId id="2147483827" r:id="rId9"/>
    <p:sldMasterId id="2147483863" r:id="rId10"/>
    <p:sldMasterId id="2147483957" r:id="rId11"/>
    <p:sldMasterId id="2147483964" r:id="rId12"/>
  </p:sldMasterIdLst>
  <p:notesMasterIdLst>
    <p:notesMasterId r:id="rId33"/>
  </p:notesMasterIdLst>
  <p:handoutMasterIdLst>
    <p:handoutMasterId r:id="rId34"/>
  </p:handoutMasterIdLst>
  <p:sldIdLst>
    <p:sldId id="2060" r:id="rId13"/>
    <p:sldId id="2027" r:id="rId14"/>
    <p:sldId id="2114" r:id="rId15"/>
    <p:sldId id="2051" r:id="rId16"/>
    <p:sldId id="2115" r:id="rId17"/>
    <p:sldId id="2068" r:id="rId18"/>
    <p:sldId id="2116" r:id="rId19"/>
    <p:sldId id="2117" r:id="rId20"/>
    <p:sldId id="2118" r:id="rId21"/>
    <p:sldId id="2120" r:id="rId22"/>
    <p:sldId id="2119" r:id="rId23"/>
    <p:sldId id="2121" r:id="rId24"/>
    <p:sldId id="2122" r:id="rId25"/>
    <p:sldId id="2123" r:id="rId26"/>
    <p:sldId id="2124" r:id="rId27"/>
    <p:sldId id="2125" r:id="rId28"/>
    <p:sldId id="2126" r:id="rId29"/>
    <p:sldId id="2127" r:id="rId30"/>
    <p:sldId id="2129" r:id="rId31"/>
    <p:sldId id="2128" r:id="rId32"/>
  </p:sldIdLst>
  <p:sldSz cx="9144000" cy="5143500" type="screen16x9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A0"/>
    <a:srgbClr val="FF9999"/>
    <a:srgbClr val="D9917E"/>
    <a:srgbClr val="77942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EA9155-7A08-4C33-8566-902CFDE484CA}" v="277" dt="2025-04-03T06:42:34.9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36" autoAdjust="0"/>
    <p:restoredTop sz="87409" autoAdjust="0"/>
  </p:normalViewPr>
  <p:slideViewPr>
    <p:cSldViewPr snapToGrid="0">
      <p:cViewPr varScale="1">
        <p:scale>
          <a:sx n="183" d="100"/>
          <a:sy n="183" d="100"/>
        </p:scale>
        <p:origin x="3702" y="162"/>
      </p:cViewPr>
      <p:guideLst>
        <p:guide orient="horz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microsoft.com/office/2015/10/relationships/revisionInfo" Target="revisionInfo.xml"/><Relationship Id="rId21" Type="http://schemas.openxmlformats.org/officeDocument/2006/relationships/slide" Target="slides/slide9.xml"/><Relationship Id="rId34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l">
              <a:defRPr sz="13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r">
              <a:defRPr sz="1300"/>
            </a:lvl1pPr>
          </a:lstStyle>
          <a:p>
            <a:fld id="{6137A9DC-F3C7-4FDD-B588-4324AB212797}" type="datetimeFigureOut">
              <a:rPr lang="sv-SE" smtClean="0"/>
              <a:t>2025-04-09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l">
              <a:defRPr sz="13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r">
              <a:defRPr sz="1300"/>
            </a:lvl1pPr>
          </a:lstStyle>
          <a:p>
            <a:fld id="{2BB3DA49-D23B-4226-ACFE-B74B946A7E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692050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r">
              <a:defRPr sz="1300"/>
            </a:lvl1pPr>
          </a:lstStyle>
          <a:p>
            <a:fld id="{C42D5BAB-E0D0-437A-9058-430252D9D618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8" tIns="47779" rIns="95558" bIns="47779" rtlCol="0" anchor="ctr"/>
          <a:lstStyle/>
          <a:p>
            <a:endParaRPr lang="en-GB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58" tIns="47779" rIns="95558" bIns="47779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r">
              <a:defRPr sz="1300"/>
            </a:lvl1pPr>
          </a:lstStyle>
          <a:p>
            <a:fld id="{3C2B2F27-15E0-4742-B0BA-181C870B2A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805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2B2F27-15E0-4742-B0BA-181C870B2AA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623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2B2F27-15E0-4742-B0BA-181C870B2AA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8390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2B2F27-15E0-4742-B0BA-181C870B2AA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4333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2B2F27-15E0-4742-B0BA-181C870B2AA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4961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2B2F27-15E0-4742-B0BA-181C870B2AA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74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1960563"/>
            <a:ext cx="6875462" cy="22685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Datum</a:t>
            </a:r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5202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1960563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Datum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t>‹#›</a:t>
            </a:fld>
            <a:endParaRPr lang="sv-SE"/>
          </a:p>
        </p:txBody>
      </p:sp>
      <p:sp>
        <p:nvSpPr>
          <p:cNvPr id="9" name="Platshållare för innehåll 2"/>
          <p:cNvSpPr>
            <a:spLocks noGrp="1"/>
          </p:cNvSpPr>
          <p:nvPr>
            <p:ph idx="13"/>
          </p:nvPr>
        </p:nvSpPr>
        <p:spPr>
          <a:xfrm>
            <a:off x="4149697" y="1960563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549734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ch bild - Blå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0" y="4967595"/>
            <a:ext cx="9144000" cy="180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95314" y="588966"/>
            <a:ext cx="3321078" cy="1017587"/>
          </a:xfrm>
        </p:spPr>
        <p:txBody>
          <a:bodyPr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1960564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4572000" y="588967"/>
            <a:ext cx="4572000" cy="4378325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</a:lstStyle>
          <a:p>
            <a:endParaRPr lang="en-GB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defTabSz="685766">
              <a:defRPr/>
            </a:pPr>
            <a:r>
              <a:rPr lang="sv-SE">
                <a:solidFill>
                  <a:prstClr val="black"/>
                </a:solidFill>
              </a:rPr>
              <a:t>Datum</a:t>
            </a:r>
            <a:endParaRPr lang="sv-SE" dirty="0">
              <a:solidFill>
                <a:prstClr val="black"/>
              </a:solidFill>
            </a:endParaRP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defTabSz="685766">
              <a:defRPr/>
            </a:pPr>
            <a:endParaRPr lang="sv-SE">
              <a:solidFill>
                <a:prstClr val="black"/>
              </a:solidFill>
            </a:endParaRPr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defTabSz="685766">
              <a:defRPr/>
            </a:pPr>
            <a:fld id="{EE979298-3C3B-4069-AA25-E7B70A8EB89A}" type="slidenum">
              <a:rPr lang="sv-SE" smtClean="0">
                <a:solidFill>
                  <a:prstClr val="black"/>
                </a:solidFill>
              </a:rPr>
              <a:pPr defTabSz="685766">
                <a:defRPr/>
              </a:pPr>
              <a:t>‹#›</a:t>
            </a:fld>
            <a:endParaRPr lang="sv-S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23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- Grön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0" y="4967591"/>
            <a:ext cx="9144000" cy="1802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95314" y="588962"/>
            <a:ext cx="3321078" cy="1017587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1960563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4572000" y="588963"/>
            <a:ext cx="4572000" cy="4378325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sv-SE"/>
              <a:t>Datum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563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två bilder - Grön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/>
          <p:cNvSpPr/>
          <p:nvPr userDrawn="1"/>
        </p:nvSpPr>
        <p:spPr>
          <a:xfrm>
            <a:off x="0" y="4967591"/>
            <a:ext cx="9144000" cy="1802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95314" y="588962"/>
            <a:ext cx="3321078" cy="1017587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1960563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4572000" y="588963"/>
            <a:ext cx="4572000" cy="2188800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sv-SE"/>
              <a:t>Datum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bild 10"/>
          <p:cNvSpPr>
            <a:spLocks noGrp="1"/>
          </p:cNvSpPr>
          <p:nvPr>
            <p:ph type="pic" sz="quarter" idx="17"/>
          </p:nvPr>
        </p:nvSpPr>
        <p:spPr>
          <a:xfrm>
            <a:off x="4572000" y="2778791"/>
            <a:ext cx="4572000" cy="2188800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1310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- Grön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0" y="588963"/>
            <a:ext cx="9144000" cy="4378325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10" name="Rektangel 9"/>
          <p:cNvSpPr/>
          <p:nvPr userDrawn="1"/>
        </p:nvSpPr>
        <p:spPr>
          <a:xfrm>
            <a:off x="0" y="4967591"/>
            <a:ext cx="9144000" cy="1802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1960563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sv-SE"/>
              <a:t>Datum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1372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- Blå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0" y="4967591"/>
            <a:ext cx="9144000" cy="180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95314" y="588962"/>
            <a:ext cx="3321078" cy="1017587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1960563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4572000" y="588963"/>
            <a:ext cx="4572000" cy="4378325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sv-SE"/>
              <a:t>Datum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7397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två bilder - Blå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0" y="4967591"/>
            <a:ext cx="9144000" cy="180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95314" y="588962"/>
            <a:ext cx="3321078" cy="1017587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1960563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4572000" y="588963"/>
            <a:ext cx="4572000" cy="2188800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sv-SE"/>
              <a:t>Datum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bild 10"/>
          <p:cNvSpPr>
            <a:spLocks noGrp="1"/>
          </p:cNvSpPr>
          <p:nvPr>
            <p:ph type="pic" sz="quarter" idx="17"/>
          </p:nvPr>
        </p:nvSpPr>
        <p:spPr>
          <a:xfrm>
            <a:off x="4572000" y="2778791"/>
            <a:ext cx="4572000" cy="2188800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373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- Blå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/>
          <p:cNvSpPr/>
          <p:nvPr userDrawn="1"/>
        </p:nvSpPr>
        <p:spPr>
          <a:xfrm>
            <a:off x="0" y="4967591"/>
            <a:ext cx="9144000" cy="180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0" y="588963"/>
            <a:ext cx="9144000" cy="4378325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1960563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sv-SE"/>
              <a:t>Datum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08533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- Varia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-1587" y="0"/>
            <a:ext cx="9144000" cy="5143500"/>
          </a:xfrm>
          <a:prstGeom prst="rect">
            <a:avLst/>
          </a:prstGeom>
          <a:gradFill flip="none" rotWithShape="1">
            <a:gsLst>
              <a:gs pos="2000">
                <a:srgbClr val="EDEDED"/>
              </a:gs>
              <a:gs pos="98750">
                <a:srgbClr val="EDEDED"/>
              </a:gs>
              <a:gs pos="56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95313" y="1537437"/>
            <a:ext cx="7953375" cy="1102519"/>
          </a:xfrm>
        </p:spPr>
        <p:txBody>
          <a:bodyPr/>
          <a:lstStyle>
            <a:lvl1pPr algn="ctr"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595312" y="2690374"/>
            <a:ext cx="7953375" cy="131445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Datum</a:t>
            </a:r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392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- Varia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2000">
                <a:schemeClr val="bg1"/>
              </a:gs>
              <a:gs pos="98750">
                <a:schemeClr val="bg1"/>
              </a:gs>
              <a:gs pos="71000">
                <a:srgbClr val="DADA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87"/>
            <a:ext cx="9144000" cy="51435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95314" y="1537437"/>
            <a:ext cx="5538068" cy="1102519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595313" y="2690374"/>
            <a:ext cx="5538068" cy="131445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Datum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162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- Varia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2000">
                <a:schemeClr val="bg1"/>
              </a:gs>
              <a:gs pos="98750">
                <a:schemeClr val="bg1"/>
              </a:gs>
              <a:gs pos="71000">
                <a:srgbClr val="DADA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09625" y="873235"/>
            <a:ext cx="6124752" cy="1102519"/>
          </a:xfrm>
        </p:spPr>
        <p:txBody>
          <a:bodyPr/>
          <a:lstStyle>
            <a:lvl1pPr algn="ctr"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09624" y="2026172"/>
            <a:ext cx="6124752" cy="699775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Datum</a:t>
            </a:r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726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- Grön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0" y="4967593"/>
            <a:ext cx="9144000" cy="1802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95314" y="588964"/>
            <a:ext cx="3321078" cy="1017587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1960564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4572000" y="588965"/>
            <a:ext cx="4572000" cy="4378325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</a:lstStyle>
          <a:p>
            <a:endParaRPr lang="en-GB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Datum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4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79298-3C3B-4069-AA25-E7B70A8EB89A}" type="slidenum">
              <a:rPr kumimoji="0" lang="sv-SE" sz="4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4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9541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två bilder - Grön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/>
          <p:cNvSpPr/>
          <p:nvPr userDrawn="1"/>
        </p:nvSpPr>
        <p:spPr>
          <a:xfrm>
            <a:off x="0" y="4967593"/>
            <a:ext cx="9144000" cy="1802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95314" y="588964"/>
            <a:ext cx="3321078" cy="1017587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1960564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4572000" y="588963"/>
            <a:ext cx="4572000" cy="2188800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</a:lstStyle>
          <a:p>
            <a:endParaRPr lang="en-GB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Datum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4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79298-3C3B-4069-AA25-E7B70A8EB89A}" type="slidenum">
              <a:rPr kumimoji="0" lang="sv-SE" sz="4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4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Platshållare för bild 10"/>
          <p:cNvSpPr>
            <a:spLocks noGrp="1"/>
          </p:cNvSpPr>
          <p:nvPr>
            <p:ph type="pic" sz="quarter" idx="17"/>
          </p:nvPr>
        </p:nvSpPr>
        <p:spPr>
          <a:xfrm>
            <a:off x="4572000" y="2778791"/>
            <a:ext cx="4572000" cy="2188800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2605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- Grön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0" y="588965"/>
            <a:ext cx="9144000" cy="4378325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</a:lstStyle>
          <a:p>
            <a:endParaRPr lang="en-GB"/>
          </a:p>
        </p:txBody>
      </p:sp>
      <p:sp>
        <p:nvSpPr>
          <p:cNvPr id="10" name="Rektangel 9"/>
          <p:cNvSpPr/>
          <p:nvPr userDrawn="1"/>
        </p:nvSpPr>
        <p:spPr>
          <a:xfrm>
            <a:off x="0" y="4967593"/>
            <a:ext cx="9144000" cy="1802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1960564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Datum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4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79298-3C3B-4069-AA25-E7B70A8EB89A}" type="slidenum">
              <a:rPr kumimoji="0" lang="sv-SE" sz="4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4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77638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- Blå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0" y="4967593"/>
            <a:ext cx="9144000" cy="180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95314" y="588964"/>
            <a:ext cx="3321078" cy="1017587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1960564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4572000" y="588965"/>
            <a:ext cx="4572000" cy="4378325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</a:lstStyle>
          <a:p>
            <a:endParaRPr lang="en-GB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Datum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4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79298-3C3B-4069-AA25-E7B70A8EB89A}" type="slidenum">
              <a:rPr kumimoji="0" lang="sv-SE" sz="4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4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46024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två bilder - Blå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0" y="4967593"/>
            <a:ext cx="9144000" cy="180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95314" y="588964"/>
            <a:ext cx="3321078" cy="1017587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1960564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4572000" y="588963"/>
            <a:ext cx="4572000" cy="2188800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</a:lstStyle>
          <a:p>
            <a:endParaRPr lang="en-GB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Datum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4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79298-3C3B-4069-AA25-E7B70A8EB89A}" type="slidenum">
              <a:rPr kumimoji="0" lang="sv-SE" sz="4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4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Platshållare för bild 10"/>
          <p:cNvSpPr>
            <a:spLocks noGrp="1"/>
          </p:cNvSpPr>
          <p:nvPr>
            <p:ph type="pic" sz="quarter" idx="17"/>
          </p:nvPr>
        </p:nvSpPr>
        <p:spPr>
          <a:xfrm>
            <a:off x="4572000" y="2778791"/>
            <a:ext cx="4572000" cy="2188800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7093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- Blå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/>
          <p:cNvSpPr/>
          <p:nvPr userDrawn="1"/>
        </p:nvSpPr>
        <p:spPr>
          <a:xfrm>
            <a:off x="0" y="4967593"/>
            <a:ext cx="9144000" cy="180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0" y="588965"/>
            <a:ext cx="9144000" cy="4378325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</a:lstStyle>
          <a:p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1960564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Datum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4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79298-3C3B-4069-AA25-E7B70A8EB89A}" type="slidenum">
              <a:rPr kumimoji="0" lang="sv-SE" sz="4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4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8953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1960563"/>
            <a:ext cx="6875462" cy="22685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Datum</a:t>
            </a:r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79298-3C3B-4069-AA25-E7B70A8EB89A}" type="slidenum">
              <a:rPr kumimoji="0" lang="sv-SE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6726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1960563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Datum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79298-3C3B-4069-AA25-E7B70A8EB89A}" type="slidenum">
              <a:rPr kumimoji="0" lang="sv-SE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Platshållare för innehåll 2"/>
          <p:cNvSpPr>
            <a:spLocks noGrp="1"/>
          </p:cNvSpPr>
          <p:nvPr>
            <p:ph idx="13"/>
          </p:nvPr>
        </p:nvSpPr>
        <p:spPr>
          <a:xfrm>
            <a:off x="4149697" y="1960563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1795502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tfallande bild - Grön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0" y="588965"/>
            <a:ext cx="9144000" cy="4378325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</a:lstStyle>
          <a:p>
            <a:endParaRPr lang="en-GB"/>
          </a:p>
        </p:txBody>
      </p:sp>
      <p:sp>
        <p:nvSpPr>
          <p:cNvPr id="10" name="Rektangel 9"/>
          <p:cNvSpPr/>
          <p:nvPr userDrawn="1"/>
        </p:nvSpPr>
        <p:spPr>
          <a:xfrm>
            <a:off x="0" y="4967593"/>
            <a:ext cx="9144000" cy="1802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1960564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Datum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79298-3C3B-4069-AA25-E7B70A8EB89A}" type="slidenum">
              <a:rPr kumimoji="0" lang="sv-SE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45412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Datum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79298-3C3B-4069-AA25-E7B70A8EB89A}" type="slidenum">
              <a:rPr kumimoji="0" lang="sv-SE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94569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- Varia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-1587" y="0"/>
            <a:ext cx="9144000" cy="5143500"/>
          </a:xfrm>
          <a:prstGeom prst="rect">
            <a:avLst/>
          </a:prstGeom>
          <a:gradFill flip="none" rotWithShape="1">
            <a:gsLst>
              <a:gs pos="2000">
                <a:srgbClr val="EDEDED"/>
              </a:gs>
              <a:gs pos="98750">
                <a:srgbClr val="EDEDED"/>
              </a:gs>
              <a:gs pos="56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95313" y="1537437"/>
            <a:ext cx="7953375" cy="1102519"/>
          </a:xfrm>
        </p:spPr>
        <p:txBody>
          <a:bodyPr/>
          <a:lstStyle>
            <a:lvl1pPr algn="ctr"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595312" y="2690374"/>
            <a:ext cx="7953375" cy="131445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Datum</a:t>
            </a:r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79298-3C3B-4069-AA25-E7B70A8EB89A}" type="slidenum">
              <a:rPr kumimoji="0" lang="sv-SE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515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- Varia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2000">
                <a:schemeClr val="bg1"/>
              </a:gs>
              <a:gs pos="98750">
                <a:schemeClr val="bg1"/>
              </a:gs>
              <a:gs pos="71000">
                <a:srgbClr val="DADA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87"/>
            <a:ext cx="9144000" cy="51435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95314" y="1537437"/>
            <a:ext cx="5538068" cy="1102519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595313" y="2690374"/>
            <a:ext cx="5538068" cy="131445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Datum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79298-3C3B-4069-AA25-E7B70A8EB89A}" type="slidenum">
              <a:rPr kumimoji="0" lang="sv-SE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6916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- Varia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2000">
                <a:schemeClr val="bg1"/>
              </a:gs>
              <a:gs pos="98750">
                <a:schemeClr val="bg1"/>
              </a:gs>
              <a:gs pos="71000">
                <a:srgbClr val="DADA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09625" y="873235"/>
            <a:ext cx="6124752" cy="1102519"/>
          </a:xfrm>
        </p:spPr>
        <p:txBody>
          <a:bodyPr/>
          <a:lstStyle>
            <a:lvl1pPr algn="ctr"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09624" y="2026172"/>
            <a:ext cx="6124752" cy="699775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Datum</a:t>
            </a:r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79298-3C3B-4069-AA25-E7B70A8EB89A}" type="slidenum">
              <a:rPr kumimoji="0" lang="sv-SE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827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55650" y="205979"/>
            <a:ext cx="7704138" cy="857250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55650" y="1200151"/>
            <a:ext cx="7704138" cy="339447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5695502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1960563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Datum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79298-3C3B-4069-AA25-E7B70A8EB89A}" type="slidenum">
              <a:rPr kumimoji="0" lang="sv-SE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Platshållare för innehåll 2"/>
          <p:cNvSpPr>
            <a:spLocks noGrp="1"/>
          </p:cNvSpPr>
          <p:nvPr>
            <p:ph idx="13"/>
          </p:nvPr>
        </p:nvSpPr>
        <p:spPr>
          <a:xfrm>
            <a:off x="4149697" y="1960563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468167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Datum</a:t>
            </a: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79298-3C3B-4069-AA25-E7B70A8EB89A}" type="slidenum">
              <a:rPr kumimoji="0" lang="sv-SE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4016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Datum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79298-3C3B-4069-AA25-E7B70A8EB89A}" type="slidenum">
              <a:rPr kumimoji="0" lang="sv-SE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76325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23997" y="612431"/>
            <a:ext cx="7327689" cy="640710"/>
          </a:xfrm>
        </p:spPr>
        <p:txBody>
          <a:bodyPr/>
          <a:lstStyle>
            <a:lvl1pPr>
              <a:defRPr sz="2309"/>
            </a:lvl1pPr>
          </a:lstStyle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2639209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0" y="700088"/>
            <a:ext cx="7772400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1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8459491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bild på bakgrundsplat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1032"/>
          <a:stretch/>
        </p:blipFill>
        <p:spPr bwMode="auto">
          <a:xfrm>
            <a:off x="0" y="-2"/>
            <a:ext cx="9147670" cy="419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755651" y="1168004"/>
            <a:ext cx="7704139" cy="756084"/>
          </a:xfrm>
          <a:noFill/>
        </p:spPr>
        <p:txBody>
          <a:bodyPr>
            <a:no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00684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- Varia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-1587" y="0"/>
            <a:ext cx="9144000" cy="5143500"/>
          </a:xfrm>
          <a:prstGeom prst="rect">
            <a:avLst/>
          </a:prstGeom>
          <a:gradFill flip="none" rotWithShape="1">
            <a:gsLst>
              <a:gs pos="2000">
                <a:srgbClr val="EDEDED"/>
              </a:gs>
              <a:gs pos="98750">
                <a:srgbClr val="EDEDED"/>
              </a:gs>
              <a:gs pos="56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95313" y="1537437"/>
            <a:ext cx="7953375" cy="1102519"/>
          </a:xfrm>
        </p:spPr>
        <p:txBody>
          <a:bodyPr/>
          <a:lstStyle>
            <a:lvl1pPr algn="ctr"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595312" y="2690374"/>
            <a:ext cx="7953375" cy="131445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Datum</a:t>
            </a:r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79298-3C3B-4069-AA25-E7B70A8EB89A}" type="slidenum">
              <a:rPr kumimoji="0" lang="sv-SE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292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- Varia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2000">
                <a:schemeClr val="bg1"/>
              </a:gs>
              <a:gs pos="98750">
                <a:schemeClr val="bg1"/>
              </a:gs>
              <a:gs pos="71000">
                <a:srgbClr val="DADA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87"/>
            <a:ext cx="9144000" cy="51435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95314" y="1537437"/>
            <a:ext cx="5538068" cy="1102519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595313" y="2690374"/>
            <a:ext cx="5538068" cy="131445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Datum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79298-3C3B-4069-AA25-E7B70A8EB89A}" type="slidenum">
              <a:rPr kumimoji="0" lang="sv-SE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1383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- Varia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2000">
                <a:schemeClr val="bg1"/>
              </a:gs>
              <a:gs pos="98750">
                <a:schemeClr val="bg1"/>
              </a:gs>
              <a:gs pos="71000">
                <a:srgbClr val="DADA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09625" y="873235"/>
            <a:ext cx="6124752" cy="1102519"/>
          </a:xfrm>
        </p:spPr>
        <p:txBody>
          <a:bodyPr/>
          <a:lstStyle>
            <a:lvl1pPr algn="ctr"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09624" y="2026172"/>
            <a:ext cx="6124752" cy="699775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Datum</a:t>
            </a:r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79298-3C3B-4069-AA25-E7B70A8EB89A}" type="slidenum">
              <a:rPr kumimoji="0" lang="sv-SE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2459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1960563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Datum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79298-3C3B-4069-AA25-E7B70A8EB89A}" type="slidenum">
              <a:rPr kumimoji="0" lang="sv-SE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Platshållare för innehåll 2"/>
          <p:cNvSpPr>
            <a:spLocks noGrp="1"/>
          </p:cNvSpPr>
          <p:nvPr>
            <p:ph idx="13"/>
          </p:nvPr>
        </p:nvSpPr>
        <p:spPr>
          <a:xfrm>
            <a:off x="4149697" y="1960563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6095646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Datum</a:t>
            </a: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79298-3C3B-4069-AA25-E7B70A8EB89A}" type="slidenum">
              <a:rPr kumimoji="0" lang="sv-SE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03854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Datum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79298-3C3B-4069-AA25-E7B70A8EB89A}" type="slidenum">
              <a:rPr kumimoji="0" lang="sv-SE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10419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23997" y="612431"/>
            <a:ext cx="7327689" cy="640710"/>
          </a:xfrm>
        </p:spPr>
        <p:txBody>
          <a:bodyPr/>
          <a:lstStyle>
            <a:lvl1pPr>
              <a:defRPr sz="2309"/>
            </a:lvl1pPr>
          </a:lstStyle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27184222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0" y="700088"/>
            <a:ext cx="7772400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1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467100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bild på bakgrundsplat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1032"/>
          <a:stretch/>
        </p:blipFill>
        <p:spPr bwMode="auto">
          <a:xfrm>
            <a:off x="0" y="-2"/>
            <a:ext cx="9147670" cy="419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755651" y="1168004"/>
            <a:ext cx="7704139" cy="756084"/>
          </a:xfrm>
          <a:noFill/>
        </p:spPr>
        <p:txBody>
          <a:bodyPr>
            <a:no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8622630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7823D0-B2AB-DA41-9934-01DD69C52849}" type="datetime1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4/9/2025</a:t>
            </a:fld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CC0DE8-268F-413F-8EBD-61F93AC8B973}" type="slidenum">
              <a:rPr kumimoji="0" lang="sv-SE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>
                <a:solidFill>
                  <a:srgbClr val="0000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523143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- Grön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0" y="4967591"/>
            <a:ext cx="9144000" cy="1802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95314" y="588962"/>
            <a:ext cx="3321078" cy="1017587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1960563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4572000" y="588963"/>
            <a:ext cx="4572000" cy="4378325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sv-SE"/>
              <a:t>Datum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45242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två bilder - Grön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/>
          <p:cNvSpPr/>
          <p:nvPr userDrawn="1"/>
        </p:nvSpPr>
        <p:spPr>
          <a:xfrm>
            <a:off x="0" y="4967591"/>
            <a:ext cx="9144000" cy="1802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95314" y="588962"/>
            <a:ext cx="3321078" cy="1017587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1960563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4572000" y="588963"/>
            <a:ext cx="4572000" cy="2188800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sv-SE"/>
              <a:t>Datum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bild 10"/>
          <p:cNvSpPr>
            <a:spLocks noGrp="1"/>
          </p:cNvSpPr>
          <p:nvPr>
            <p:ph type="pic" sz="quarter" idx="17"/>
          </p:nvPr>
        </p:nvSpPr>
        <p:spPr>
          <a:xfrm>
            <a:off x="4572000" y="2778791"/>
            <a:ext cx="4572000" cy="2188800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2152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- Grön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0" y="588963"/>
            <a:ext cx="9144000" cy="4378325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10" name="Rektangel 9"/>
          <p:cNvSpPr/>
          <p:nvPr userDrawn="1"/>
        </p:nvSpPr>
        <p:spPr>
          <a:xfrm>
            <a:off x="0" y="4967591"/>
            <a:ext cx="9144000" cy="1802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1960563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sv-SE"/>
              <a:t>Datum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54861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- Blå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0" y="4967591"/>
            <a:ext cx="9144000" cy="180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95314" y="588962"/>
            <a:ext cx="3321078" cy="1017587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1960563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4572000" y="588963"/>
            <a:ext cx="4572000" cy="4378325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sv-SE"/>
              <a:t>Datum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0222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två bilder - Blå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0" y="4967591"/>
            <a:ext cx="9144000" cy="180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95314" y="588962"/>
            <a:ext cx="3321078" cy="1017587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1960563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4572000" y="588963"/>
            <a:ext cx="4572000" cy="2188800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sv-SE"/>
              <a:t>Datum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bild 10"/>
          <p:cNvSpPr>
            <a:spLocks noGrp="1"/>
          </p:cNvSpPr>
          <p:nvPr>
            <p:ph type="pic" sz="quarter" idx="17"/>
          </p:nvPr>
        </p:nvSpPr>
        <p:spPr>
          <a:xfrm>
            <a:off x="4572000" y="2778791"/>
            <a:ext cx="4572000" cy="2188800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26323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- Blå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/>
          <p:cNvSpPr/>
          <p:nvPr userDrawn="1"/>
        </p:nvSpPr>
        <p:spPr>
          <a:xfrm>
            <a:off x="0" y="4967591"/>
            <a:ext cx="9144000" cy="180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0" y="588963"/>
            <a:ext cx="9144000" cy="4378325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5314" y="1960563"/>
            <a:ext cx="3321078" cy="22577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sv-SE"/>
              <a:t>Datum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23961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- Varia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-1587" y="0"/>
            <a:ext cx="9144000" cy="5143500"/>
          </a:xfrm>
          <a:prstGeom prst="rect">
            <a:avLst/>
          </a:prstGeom>
          <a:gradFill flip="none" rotWithShape="1">
            <a:gsLst>
              <a:gs pos="2000">
                <a:srgbClr val="EDEDED"/>
              </a:gs>
              <a:gs pos="98750">
                <a:srgbClr val="EDEDED"/>
              </a:gs>
              <a:gs pos="56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95313" y="1537437"/>
            <a:ext cx="7953375" cy="1102519"/>
          </a:xfrm>
        </p:spPr>
        <p:txBody>
          <a:bodyPr/>
          <a:lstStyle>
            <a:lvl1pPr algn="ctr"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595312" y="2690374"/>
            <a:ext cx="7953375" cy="131445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Datum</a:t>
            </a:r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05527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- Varia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2000">
                <a:schemeClr val="bg1"/>
              </a:gs>
              <a:gs pos="98750">
                <a:schemeClr val="bg1"/>
              </a:gs>
              <a:gs pos="71000">
                <a:srgbClr val="DADA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87"/>
            <a:ext cx="9144000" cy="51435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95314" y="1537437"/>
            <a:ext cx="5538068" cy="1102519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595313" y="2690374"/>
            <a:ext cx="5538068" cy="131445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Datum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71428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- Varia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2000">
                <a:schemeClr val="bg1"/>
              </a:gs>
              <a:gs pos="98750">
                <a:schemeClr val="bg1"/>
              </a:gs>
              <a:gs pos="71000">
                <a:srgbClr val="DADAD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09625" y="873235"/>
            <a:ext cx="6124752" cy="1102519"/>
          </a:xfrm>
        </p:spPr>
        <p:txBody>
          <a:bodyPr/>
          <a:lstStyle>
            <a:lvl1pPr algn="ctr"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09624" y="2026172"/>
            <a:ext cx="6124752" cy="699775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Datum</a:t>
            </a:r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560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45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1.png"/><Relationship Id="rId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95314" y="588962"/>
            <a:ext cx="6875462" cy="1017587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95314" y="1960563"/>
            <a:ext cx="6875462" cy="26340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67475" y="4995643"/>
            <a:ext cx="540000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sv-SE"/>
              <a:t>Datum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671544" y="4995643"/>
            <a:ext cx="3800912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437313" y="4995643"/>
            <a:ext cx="540000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689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64" r:id="rId2"/>
    <p:sldLayoutId id="2147483968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spcBef>
          <a:spcPts val="6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88" indent="-173038" algn="l" defTabSz="914400" rtl="0" eaLnBrk="1" latinLnBrk="0" hangingPunct="1">
        <a:spcBef>
          <a:spcPts val="0"/>
        </a:spcBef>
        <a:buFont typeface="Arial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5963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95314" y="588962"/>
            <a:ext cx="6875462" cy="1017587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95314" y="1960563"/>
            <a:ext cx="6875462" cy="26340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67475" y="4995643"/>
            <a:ext cx="540000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sv-SE"/>
              <a:t>Datum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671544" y="4995643"/>
            <a:ext cx="3800912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437313" y="4995643"/>
            <a:ext cx="540000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689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28" r:id="rId2"/>
    <p:sldLayoutId id="2147483708" r:id="rId3"/>
    <p:sldLayoutId id="2147483707" r:id="rId4"/>
    <p:sldLayoutId id="2147483727" r:id="rId5"/>
    <p:sldLayoutId id="2147483709" r:id="rId6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spcBef>
          <a:spcPts val="6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88" indent="-173038" algn="l" defTabSz="914400" rtl="0" eaLnBrk="1" latinLnBrk="0" hangingPunct="1">
        <a:spcBef>
          <a:spcPts val="0"/>
        </a:spcBef>
        <a:buFont typeface="Arial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5963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95314" y="588962"/>
            <a:ext cx="6875462" cy="1017587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95314" y="1960563"/>
            <a:ext cx="6875462" cy="26340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67475" y="4995643"/>
            <a:ext cx="540000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sv-SE"/>
              <a:t>Datum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671544" y="4995643"/>
            <a:ext cx="3800912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437313" y="4995643"/>
            <a:ext cx="540000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689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spcBef>
          <a:spcPts val="6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88" indent="-173038" algn="l" defTabSz="914400" rtl="0" eaLnBrk="1" latinLnBrk="0" hangingPunct="1">
        <a:spcBef>
          <a:spcPts val="0"/>
        </a:spcBef>
        <a:buFont typeface="Arial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5963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95315" y="588964"/>
            <a:ext cx="6875462" cy="1017587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95315" y="1960563"/>
            <a:ext cx="6875462" cy="26340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67475" y="4995643"/>
            <a:ext cx="540000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450">
                <a:solidFill>
                  <a:schemeClr val="tx1"/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Datum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671545" y="4995643"/>
            <a:ext cx="3800912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450">
                <a:solidFill>
                  <a:schemeClr val="tx1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4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437313" y="4995643"/>
            <a:ext cx="540000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450">
                <a:solidFill>
                  <a:schemeClr val="tx1"/>
                </a:solidFill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79298-3C3B-4069-AA25-E7B70A8EB89A}" type="slidenum">
              <a:rPr kumimoji="0" lang="sv-SE" sz="4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4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2" y="124200"/>
            <a:ext cx="1807726" cy="39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679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</p:sldLayoutIdLs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25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5731" indent="-135731" algn="l" defTabSz="685800" rtl="0" eaLnBrk="1" latinLnBrk="0" hangingPunct="1">
        <a:spcBef>
          <a:spcPts val="45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271463" indent="-135731" algn="l" defTabSz="685800" rtl="0" eaLnBrk="1" latinLnBrk="0" hangingPunct="1">
        <a:spcBef>
          <a:spcPts val="0"/>
        </a:spcBef>
        <a:buFont typeface="Arial" pitchFamily="34" charset="0"/>
        <a:buChar char="−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401241" indent="-129779" algn="l" defTabSz="685800" rtl="0" eaLnBrk="1" latinLnBrk="0" hangingPunct="1">
        <a:spcBef>
          <a:spcPts val="0"/>
        </a:spcBef>
        <a:buFont typeface="Arial" pitchFamily="34" charset="0"/>
        <a:buChar char="−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36972" indent="-135731" algn="l" defTabSz="685800" rtl="0" eaLnBrk="1" latinLnBrk="0" hangingPunct="1">
        <a:spcBef>
          <a:spcPts val="0"/>
        </a:spcBef>
        <a:buFont typeface="Arial" pitchFamily="34" charset="0"/>
        <a:buChar char="−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672704" indent="-135731" algn="l" defTabSz="685800" rtl="0" eaLnBrk="1" latinLnBrk="0" hangingPunct="1">
        <a:spcBef>
          <a:spcPts val="0"/>
        </a:spcBef>
        <a:buFont typeface="Arial" pitchFamily="34" charset="0"/>
        <a:buChar char="−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95314" y="588962"/>
            <a:ext cx="6875462" cy="1017587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95314" y="1960563"/>
            <a:ext cx="6875462" cy="26340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67475" y="4995643"/>
            <a:ext cx="540000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Datum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671544" y="4995643"/>
            <a:ext cx="3800912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437313" y="4995643"/>
            <a:ext cx="540000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79298-3C3B-4069-AA25-E7B70A8EB89A}" type="slidenum">
              <a:rPr kumimoji="0" lang="sv-SE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84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2" r:id="rId3"/>
    <p:sldLayoutId id="2147483793" r:id="rId4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spcBef>
          <a:spcPts val="6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88" indent="-173038" algn="l" defTabSz="914400" rtl="0" eaLnBrk="1" latinLnBrk="0" hangingPunct="1">
        <a:spcBef>
          <a:spcPts val="0"/>
        </a:spcBef>
        <a:buFont typeface="Arial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5963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95314" y="588962"/>
            <a:ext cx="6875462" cy="1017587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95314" y="1960563"/>
            <a:ext cx="6875462" cy="26340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67475" y="4995643"/>
            <a:ext cx="540000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Datum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671544" y="4995643"/>
            <a:ext cx="3800912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437313" y="4995643"/>
            <a:ext cx="540000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79298-3C3B-4069-AA25-E7B70A8EB89A}" type="slidenum">
              <a:rPr kumimoji="0" lang="sv-SE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348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spcBef>
          <a:spcPts val="6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88" indent="-173038" algn="l" defTabSz="914400" rtl="0" eaLnBrk="1" latinLnBrk="0" hangingPunct="1">
        <a:spcBef>
          <a:spcPts val="0"/>
        </a:spcBef>
        <a:buFont typeface="Arial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5963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95314" y="588962"/>
            <a:ext cx="6875462" cy="1017587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95314" y="1960563"/>
            <a:ext cx="6875462" cy="26340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67475" y="4995643"/>
            <a:ext cx="540000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Datum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671544" y="4995643"/>
            <a:ext cx="3800912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437313" y="4995643"/>
            <a:ext cx="540000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79298-3C3B-4069-AA25-E7B70A8EB89A}" type="slidenum">
              <a:rPr kumimoji="0" lang="sv-SE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955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spcBef>
          <a:spcPts val="6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88" indent="-173038" algn="l" defTabSz="914400" rtl="0" eaLnBrk="1" latinLnBrk="0" hangingPunct="1">
        <a:spcBef>
          <a:spcPts val="0"/>
        </a:spcBef>
        <a:buFont typeface="Arial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5963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95314" y="588962"/>
            <a:ext cx="6875462" cy="1017587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95314" y="1960563"/>
            <a:ext cx="6875462" cy="26340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67475" y="4995643"/>
            <a:ext cx="540000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sv-SE"/>
              <a:t>Datum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671544" y="4995643"/>
            <a:ext cx="3800912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437313" y="4995643"/>
            <a:ext cx="540000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FA4322D3-0880-D938-8C8F-104009557FC7}"/>
              </a:ext>
            </a:extLst>
          </p:cNvPr>
          <p:cNvPicPr>
            <a:picLocks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46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spcBef>
          <a:spcPts val="6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88" indent="-173038" algn="l" defTabSz="914400" rtl="0" eaLnBrk="1" latinLnBrk="0" hangingPunct="1">
        <a:spcBef>
          <a:spcPts val="0"/>
        </a:spcBef>
        <a:buFont typeface="Arial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5963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95314" y="588962"/>
            <a:ext cx="6875462" cy="1017587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95314" y="1960563"/>
            <a:ext cx="6875462" cy="26340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67475" y="4995643"/>
            <a:ext cx="540000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sv-SE"/>
              <a:t>Datum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671544" y="4995643"/>
            <a:ext cx="3800912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60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437313" y="4995643"/>
            <a:ext cx="540000" cy="1184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EE979298-3C3B-4069-AA25-E7B70A8EB89A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4" name="Bildobjekt 3"/>
          <p:cNvPicPr>
            <a:picLocks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0" y="165600"/>
            <a:ext cx="1928241" cy="4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747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spcBef>
          <a:spcPts val="6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88" indent="-173038" algn="l" defTabSz="914400" rtl="0" eaLnBrk="1" latinLnBrk="0" hangingPunct="1">
        <a:spcBef>
          <a:spcPts val="0"/>
        </a:spcBef>
        <a:buFont typeface="Arial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5963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80975" algn="l" defTabSz="914400" rtl="0" eaLnBrk="1" latinLnBrk="0" hangingPunct="1">
        <a:spcBef>
          <a:spcPts val="0"/>
        </a:spcBef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817CCE1C-51E8-F4C5-FF25-A61B8603E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1896" y="1380155"/>
            <a:ext cx="7331466" cy="1838058"/>
          </a:xfrm>
        </p:spPr>
        <p:txBody>
          <a:bodyPr vert="horz" lIns="0" tIns="0" rIns="0" bIns="0" rtlCol="0" anchor="t">
            <a:normAutofit fontScale="90000"/>
          </a:bodyPr>
          <a:lstStyle/>
          <a:p>
            <a:r>
              <a:rPr lang="sv-SE" dirty="0">
                <a:solidFill>
                  <a:schemeClr val="accent3"/>
                </a:solidFill>
                <a:latin typeface="Inter" panose="02000503000000020004"/>
              </a:rPr>
              <a:t>Statsbidrag 2025</a:t>
            </a:r>
            <a:br>
              <a:rPr lang="sv-SE" dirty="0">
                <a:solidFill>
                  <a:schemeClr val="accent3"/>
                </a:solidFill>
                <a:latin typeface="Inter" panose="02000503000000020004"/>
              </a:rPr>
            </a:br>
            <a:r>
              <a:rPr lang="sv-SE" sz="2000" dirty="0">
                <a:solidFill>
                  <a:schemeClr val="accent3"/>
                </a:solidFill>
                <a:latin typeface="Inter" panose="02000503000000020004"/>
              </a:rPr>
              <a:t>Information till HSN AU 2025-04-03</a:t>
            </a:r>
            <a:br>
              <a:rPr lang="sv-SE" sz="2000" dirty="0">
                <a:solidFill>
                  <a:schemeClr val="accent3"/>
                </a:solidFill>
                <a:latin typeface="Inter" panose="02000503000000020004"/>
              </a:rPr>
            </a:br>
            <a:br>
              <a:rPr lang="sv-SE" sz="2000" dirty="0">
                <a:solidFill>
                  <a:schemeClr val="accent3"/>
                </a:solidFill>
                <a:latin typeface="Inter" panose="02000503000000020004"/>
              </a:rPr>
            </a:br>
            <a:br>
              <a:rPr lang="sv-SE" dirty="0">
                <a:solidFill>
                  <a:schemeClr val="accent3"/>
                </a:solidFill>
                <a:latin typeface="Inter" panose="02000503000000020004"/>
              </a:rPr>
            </a:br>
            <a:br>
              <a:rPr lang="sv-SE" dirty="0">
                <a:solidFill>
                  <a:schemeClr val="accent3"/>
                </a:solidFill>
                <a:latin typeface="Inter" panose="02000503000000020004"/>
              </a:rPr>
            </a:br>
            <a:endParaRPr lang="sv-SE" dirty="0">
              <a:solidFill>
                <a:schemeClr val="accent3"/>
              </a:solidFill>
              <a:latin typeface="Inter" panose="0200050300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2570001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817CCE1C-51E8-F4C5-FF25-A61B8603E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665" y="967460"/>
            <a:ext cx="8461617" cy="3173615"/>
          </a:xfrm>
        </p:spPr>
        <p:txBody>
          <a:bodyPr vert="horz" lIns="0" tIns="0" rIns="0" bIns="0" rtlCol="0" anchor="t">
            <a:normAutofit fontScale="90000"/>
          </a:bodyPr>
          <a:lstStyle/>
          <a:p>
            <a:r>
              <a:rPr lang="sv-SE" sz="2000" b="1" dirty="0">
                <a:solidFill>
                  <a:schemeClr val="accent3"/>
                </a:solidFill>
                <a:latin typeface="Inter" panose="02000503000000020004"/>
              </a:rPr>
              <a:t>Statsbidrag som ingår i finansiering av ordinarie verksamhet - budgeterade</a:t>
            </a:r>
            <a:br>
              <a:rPr lang="sv-SE" sz="2000" dirty="0">
                <a:solidFill>
                  <a:schemeClr val="accent3"/>
                </a:solidFill>
                <a:latin typeface="Inter" panose="02000503000000020004"/>
              </a:rPr>
            </a:br>
            <a:r>
              <a:rPr lang="sv-SE" sz="2000" dirty="0">
                <a:solidFill>
                  <a:schemeClr val="accent3"/>
                </a:solidFill>
                <a:latin typeface="Inter" panose="02000503000000020004"/>
              </a:rPr>
              <a:t>  - delfinansierar ordinarie verksamhet</a:t>
            </a:r>
            <a:br>
              <a:rPr lang="sv-SE" sz="2000" dirty="0">
                <a:solidFill>
                  <a:schemeClr val="accent3"/>
                </a:solidFill>
                <a:latin typeface="Inter" panose="02000503000000020004"/>
              </a:rPr>
            </a:br>
            <a:r>
              <a:rPr lang="sv-SE" sz="2000" dirty="0">
                <a:solidFill>
                  <a:schemeClr val="accent3"/>
                </a:solidFill>
                <a:latin typeface="Inter" panose="02000503000000020004"/>
              </a:rPr>
              <a:t>  - kan omfatta särskilda satsningar</a:t>
            </a:r>
            <a:br>
              <a:rPr lang="sv-SE" sz="2000" dirty="0">
                <a:solidFill>
                  <a:schemeClr val="accent3"/>
                </a:solidFill>
                <a:latin typeface="Inter" panose="02000503000000020004"/>
              </a:rPr>
            </a:br>
            <a:r>
              <a:rPr lang="sv-SE" sz="2000" dirty="0">
                <a:solidFill>
                  <a:schemeClr val="accent3"/>
                </a:solidFill>
                <a:latin typeface="Inter" panose="02000503000000020004"/>
              </a:rPr>
              <a:t>  - kan vara prestationsrelaterade</a:t>
            </a:r>
            <a:br>
              <a:rPr lang="sv-SE" sz="2000" dirty="0">
                <a:solidFill>
                  <a:schemeClr val="accent3"/>
                </a:solidFill>
                <a:latin typeface="Inter" panose="02000503000000020004"/>
              </a:rPr>
            </a:br>
            <a:r>
              <a:rPr lang="sv-SE" sz="2000" dirty="0">
                <a:solidFill>
                  <a:schemeClr val="accent3"/>
                </a:solidFill>
                <a:latin typeface="Inter" panose="02000503000000020004"/>
              </a:rPr>
              <a:t> -  ofta krävs någon form av återrapportering</a:t>
            </a:r>
            <a:br>
              <a:rPr lang="sv-SE" sz="2000" dirty="0">
                <a:solidFill>
                  <a:schemeClr val="accent3"/>
                </a:solidFill>
                <a:latin typeface="Inter" panose="02000503000000020004"/>
              </a:rPr>
            </a:br>
            <a:br>
              <a:rPr lang="sv-SE" sz="2000" dirty="0">
                <a:solidFill>
                  <a:schemeClr val="accent3"/>
                </a:solidFill>
                <a:latin typeface="Inter" panose="02000503000000020004"/>
              </a:rPr>
            </a:br>
            <a:br>
              <a:rPr lang="sv-SE" sz="2000" dirty="0">
                <a:solidFill>
                  <a:schemeClr val="accent3"/>
                </a:solidFill>
                <a:latin typeface="Inter" panose="02000503000000020004"/>
              </a:rPr>
            </a:br>
            <a:r>
              <a:rPr lang="sv-SE" sz="2000" b="1" dirty="0">
                <a:solidFill>
                  <a:schemeClr val="accent3"/>
                </a:solidFill>
                <a:latin typeface="Inter" panose="02000503000000020004"/>
              </a:rPr>
              <a:t>Statsbidrag utanför budget</a:t>
            </a:r>
            <a:br>
              <a:rPr lang="sv-SE" sz="2000" dirty="0">
                <a:solidFill>
                  <a:schemeClr val="accent3"/>
                </a:solidFill>
                <a:latin typeface="Inter" panose="02000503000000020004"/>
              </a:rPr>
            </a:br>
            <a:r>
              <a:rPr lang="sv-SE" sz="2000" dirty="0">
                <a:solidFill>
                  <a:schemeClr val="accent3"/>
                </a:solidFill>
                <a:latin typeface="Inter" panose="02000503000000020004"/>
              </a:rPr>
              <a:t>  - för särskilda satsningar</a:t>
            </a:r>
            <a:br>
              <a:rPr lang="sv-SE" sz="2000" dirty="0">
                <a:solidFill>
                  <a:schemeClr val="accent3"/>
                </a:solidFill>
                <a:latin typeface="Inter" panose="02000503000000020004"/>
              </a:rPr>
            </a:br>
            <a:r>
              <a:rPr lang="sv-SE" sz="2000" dirty="0">
                <a:solidFill>
                  <a:schemeClr val="accent3"/>
                </a:solidFill>
                <a:latin typeface="Inter" panose="02000503000000020004"/>
              </a:rPr>
              <a:t>  - fördelas normalt direkt till berörda verksamheter</a:t>
            </a:r>
            <a:br>
              <a:rPr lang="sv-SE" sz="2000" dirty="0">
                <a:solidFill>
                  <a:schemeClr val="accent3"/>
                </a:solidFill>
                <a:latin typeface="Inter" panose="02000503000000020004"/>
              </a:rPr>
            </a:br>
            <a:r>
              <a:rPr lang="sv-SE" sz="2000" dirty="0">
                <a:solidFill>
                  <a:schemeClr val="accent3"/>
                </a:solidFill>
                <a:latin typeface="Inter" panose="02000503000000020004"/>
              </a:rPr>
              <a:t>  - ofta krävs någon form av återrapportering</a:t>
            </a:r>
            <a:br>
              <a:rPr lang="sv-SE" sz="2000" dirty="0">
                <a:solidFill>
                  <a:schemeClr val="accent3"/>
                </a:solidFill>
                <a:latin typeface="Inter" panose="02000503000000020004"/>
              </a:rPr>
            </a:br>
            <a:br>
              <a:rPr lang="sv-SE" dirty="0">
                <a:solidFill>
                  <a:schemeClr val="accent3"/>
                </a:solidFill>
                <a:latin typeface="Inter" panose="02000503000000020004"/>
              </a:rPr>
            </a:br>
            <a:endParaRPr lang="sv-SE" dirty="0">
              <a:solidFill>
                <a:schemeClr val="accent3"/>
              </a:solidFill>
              <a:latin typeface="Inter" panose="0200050300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2138352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0ECAAC7F-D810-6BA6-C8B3-6FCA62B97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701" y="596872"/>
            <a:ext cx="6781351" cy="394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729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679F60FD-DDF3-CC3F-B04D-0227B3B20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860" y="0"/>
            <a:ext cx="6398059" cy="507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176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157A681A-5F85-3A86-0A5C-41F3BBD79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95" y="1176994"/>
            <a:ext cx="8029575" cy="2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309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>
            <a:extLst>
              <a:ext uri="{FF2B5EF4-FFF2-40B4-BE49-F238E27FC236}">
                <a16:creationId xmlns:a16="http://schemas.microsoft.com/office/drawing/2014/main" id="{DC7E79F8-A8A0-FA69-E340-2832A2BA0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33" y="551142"/>
            <a:ext cx="1495425" cy="2324100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C04DAE3F-E3E0-44B3-1502-CF78E7D36A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33" y="4396914"/>
            <a:ext cx="1495425" cy="219075"/>
          </a:xfrm>
          <a:prstGeom prst="rect">
            <a:avLst/>
          </a:prstGeom>
        </p:spPr>
      </p:pic>
      <p:pic>
        <p:nvPicPr>
          <p:cNvPr id="44" name="Bildobjekt 43">
            <a:extLst>
              <a:ext uri="{FF2B5EF4-FFF2-40B4-BE49-F238E27FC236}">
                <a16:creationId xmlns:a16="http://schemas.microsoft.com/office/drawing/2014/main" id="{1A1492A1-9597-79AE-ED3D-3BCD6C6C3F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33" y="4684744"/>
            <a:ext cx="1495425" cy="219075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840B290D-B13D-0103-3558-063753428C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4558" y="546379"/>
            <a:ext cx="962025" cy="233362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2F457B4A-0CD8-EA22-C969-E9CB496FA0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64558" y="2939952"/>
            <a:ext cx="962025" cy="137160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C140000B-7A69-E41A-EAF1-574CED82B3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4557" y="4396914"/>
            <a:ext cx="962025" cy="219075"/>
          </a:xfrm>
          <a:prstGeom prst="rect">
            <a:avLst/>
          </a:prstGeom>
        </p:spPr>
      </p:pic>
      <p:pic>
        <p:nvPicPr>
          <p:cNvPr id="19" name="Bildobjekt 18">
            <a:extLst>
              <a:ext uri="{FF2B5EF4-FFF2-40B4-BE49-F238E27FC236}">
                <a16:creationId xmlns:a16="http://schemas.microsoft.com/office/drawing/2014/main" id="{250B90DE-D920-922F-EBCC-643DA5BE47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64557" y="4684744"/>
            <a:ext cx="962025" cy="219075"/>
          </a:xfrm>
          <a:prstGeom prst="rect">
            <a:avLst/>
          </a:prstGeom>
        </p:spPr>
      </p:pic>
      <p:pic>
        <p:nvPicPr>
          <p:cNvPr id="30" name="Bildobjekt 29">
            <a:extLst>
              <a:ext uri="{FF2B5EF4-FFF2-40B4-BE49-F238E27FC236}">
                <a16:creationId xmlns:a16="http://schemas.microsoft.com/office/drawing/2014/main" id="{9E0DD757-2B22-F231-CDA8-5275DFCC32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198" y="2939952"/>
            <a:ext cx="14954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788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AE9E4D-94AF-3565-83FD-69E2FF8E2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068" y="682742"/>
            <a:ext cx="6638966" cy="446819"/>
          </a:xfrm>
        </p:spPr>
        <p:txBody>
          <a:bodyPr>
            <a:normAutofit fontScale="90000"/>
          </a:bodyPr>
          <a:lstStyle/>
          <a:p>
            <a:r>
              <a:rPr lang="sv-SE" dirty="0"/>
              <a:t>Mödrahälsovård och förlossningsvård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74D061C-419D-4F33-6E4B-D3289C985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068" y="1382858"/>
            <a:ext cx="5773117" cy="2897830"/>
          </a:xfrm>
        </p:spPr>
        <p:txBody>
          <a:bodyPr/>
          <a:lstStyle/>
          <a:p>
            <a:r>
              <a:rPr lang="sv-SE" dirty="0"/>
              <a:t>Överenskommelse mellan Staten och SKR</a:t>
            </a:r>
          </a:p>
          <a:p>
            <a:r>
              <a:rPr lang="sv-SE" dirty="0"/>
              <a:t>Prestationsersättning:   Nej</a:t>
            </a:r>
          </a:p>
          <a:p>
            <a:r>
              <a:rPr lang="sv-SE" dirty="0"/>
              <a:t>Återrapportera resultat: Ja, senast för år 2024</a:t>
            </a:r>
          </a:p>
          <a:p>
            <a:r>
              <a:rPr lang="sv-SE" dirty="0"/>
              <a:t>Fokusområden, bland annat:</a:t>
            </a:r>
          </a:p>
          <a:p>
            <a:pPr lvl="1"/>
            <a:r>
              <a:rPr lang="sv-SE" dirty="0"/>
              <a:t>Mer sammanhållen vårdkedja</a:t>
            </a:r>
          </a:p>
          <a:p>
            <a:pPr lvl="1"/>
            <a:r>
              <a:rPr lang="sv-SE" dirty="0"/>
              <a:t>Stärkt och utvecklad eftervård</a:t>
            </a:r>
          </a:p>
          <a:p>
            <a:pPr lvl="1"/>
            <a:r>
              <a:rPr lang="sv-SE" dirty="0"/>
              <a:t>Ökad tillgång till aktuell kunskap</a:t>
            </a:r>
          </a:p>
          <a:p>
            <a:pPr lvl="1"/>
            <a:r>
              <a:rPr lang="sv-SE" dirty="0"/>
              <a:t>Stärkt kompetensförsörjning</a:t>
            </a:r>
          </a:p>
          <a:p>
            <a:pPr lvl="1"/>
            <a:r>
              <a:rPr lang="sv-SE" dirty="0"/>
              <a:t>En mer jämlik mödrahälsovård- och förlossningsvård</a:t>
            </a:r>
          </a:p>
          <a:p>
            <a:pPr lvl="1"/>
            <a:endParaRPr lang="sv-SE" dirty="0"/>
          </a:p>
          <a:p>
            <a:pPr lvl="1"/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8398F60-CB89-69B5-15CD-BC1135797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7185" y="1255221"/>
            <a:ext cx="3019425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205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AE9E4D-94AF-3565-83FD-69E2FF8E2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71" y="674217"/>
            <a:ext cx="6638966" cy="446819"/>
          </a:xfrm>
        </p:spPr>
        <p:txBody>
          <a:bodyPr>
            <a:normAutofit fontScale="90000"/>
          </a:bodyPr>
          <a:lstStyle/>
          <a:p>
            <a:r>
              <a:rPr lang="sv-SE" dirty="0"/>
              <a:t>God och nära vård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74D061C-419D-4F33-6E4B-D3289C985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688" y="2059130"/>
            <a:ext cx="8753312" cy="2410153"/>
          </a:xfrm>
        </p:spPr>
        <p:txBody>
          <a:bodyPr/>
          <a:lstStyle/>
          <a:p>
            <a:r>
              <a:rPr lang="sv-SE" dirty="0"/>
              <a:t>Statsbidrag 2025 ( Tidigare en överenskommelse mellan Staten och SKR)</a:t>
            </a:r>
          </a:p>
          <a:p>
            <a:r>
              <a:rPr lang="sv-SE" dirty="0"/>
              <a:t>Prestationsersättning: Nej men höga förväntningar på faktiska omställningar i vården</a:t>
            </a:r>
          </a:p>
          <a:p>
            <a:r>
              <a:rPr lang="sv-SE" dirty="0"/>
              <a:t>Återrapportera resultat: Ja, men ej klart för år 2024. Anvisningar saknas </a:t>
            </a:r>
            <a:r>
              <a:rPr lang="sv-SE" dirty="0" err="1"/>
              <a:t>fn</a:t>
            </a:r>
            <a:r>
              <a:rPr lang="sv-SE" dirty="0"/>
              <a:t> för år 2025</a:t>
            </a:r>
          </a:p>
          <a:p>
            <a:r>
              <a:rPr lang="sv-SE" dirty="0" err="1"/>
              <a:t>Ev</a:t>
            </a:r>
            <a:r>
              <a:rPr lang="sv-SE" dirty="0"/>
              <a:t> ska hälsovalet tilldelas en andel av dessa medel. RS beslutar om tilldelning</a:t>
            </a:r>
          </a:p>
          <a:p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979BE33-845C-DA85-EC0D-1BE589776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9442" y="592576"/>
            <a:ext cx="5484558" cy="1284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397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AE9E4D-94AF-3565-83FD-69E2FF8E2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60" y="640701"/>
            <a:ext cx="6638966" cy="446819"/>
          </a:xfrm>
        </p:spPr>
        <p:txBody>
          <a:bodyPr>
            <a:normAutofit fontScale="90000"/>
          </a:bodyPr>
          <a:lstStyle/>
          <a:p>
            <a:r>
              <a:rPr lang="sv-SE" dirty="0"/>
              <a:t>God och nära vård - fortsättning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74D061C-419D-4F33-6E4B-D3289C985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87520"/>
            <a:ext cx="9144000" cy="4280994"/>
          </a:xfrm>
        </p:spPr>
        <p:txBody>
          <a:bodyPr/>
          <a:lstStyle/>
          <a:p>
            <a:pPr marL="0" indent="0">
              <a:buNone/>
            </a:pPr>
            <a:endParaRPr lang="sv-SE" sz="1000" dirty="0"/>
          </a:p>
          <a:p>
            <a:pPr marL="0" indent="0">
              <a:buNone/>
            </a:pPr>
            <a:r>
              <a:rPr lang="sv-SE" sz="1600" dirty="0"/>
              <a:t>     Bidrag får, i mån av tillgång på medel, lämnas till kommuner och regioner för insatser som </a:t>
            </a:r>
          </a:p>
          <a:p>
            <a:pPr marL="0" indent="0">
              <a:buNone/>
            </a:pPr>
            <a:r>
              <a:rPr lang="sv-SE" sz="1600" dirty="0"/>
              <a:t>     avser:</a:t>
            </a:r>
          </a:p>
          <a:p>
            <a:pPr marL="0" indent="0">
              <a:buNone/>
            </a:pPr>
            <a:endParaRPr lang="sv-SE" sz="800" dirty="0"/>
          </a:p>
          <a:p>
            <a:pPr marL="0" indent="0">
              <a:buNone/>
            </a:pPr>
            <a:r>
              <a:rPr lang="sv-SE" sz="1600" dirty="0"/>
              <a:t>  		1. kontinuitet i primärvården, inklusive fast läkarkontakt,</a:t>
            </a:r>
          </a:p>
          <a:p>
            <a:pPr marL="0" indent="0">
              <a:buNone/>
            </a:pPr>
            <a:r>
              <a:rPr lang="sv-SE" sz="1600" dirty="0"/>
              <a:t>   		2. tillgänglighet i primärvården,</a:t>
            </a:r>
          </a:p>
          <a:p>
            <a:pPr marL="0" indent="0">
              <a:buNone/>
            </a:pPr>
            <a:r>
              <a:rPr lang="sv-SE" sz="1600" dirty="0"/>
              <a:t>   		3. förebyggande och hälsofrämjande arbete i hälso- och sjukvården,</a:t>
            </a:r>
          </a:p>
          <a:p>
            <a:pPr marL="0" indent="0">
              <a:buNone/>
            </a:pPr>
            <a:r>
              <a:rPr lang="sv-SE" sz="1600" dirty="0"/>
              <a:t>   		4. habiliterande och rehabiliterande arbete i hälso- och sjukvården,</a:t>
            </a:r>
          </a:p>
          <a:p>
            <a:pPr marL="0" indent="0">
              <a:buNone/>
            </a:pPr>
            <a:r>
              <a:rPr lang="sv-SE" sz="1600" dirty="0"/>
              <a:t>   		5. personcentrering av hälso- och sjukvården,</a:t>
            </a:r>
          </a:p>
          <a:p>
            <a:pPr marL="0" indent="0">
              <a:buNone/>
            </a:pPr>
            <a:r>
              <a:rPr lang="sv-SE" sz="1600" dirty="0"/>
              <a:t>   		6. planering och samverkan mellan kommun och region för hälso- och sjukvård,</a:t>
            </a:r>
          </a:p>
          <a:p>
            <a:pPr marL="0" indent="0">
              <a:buNone/>
            </a:pPr>
            <a:r>
              <a:rPr lang="sv-SE" sz="1600" dirty="0"/>
              <a:t>   		7. kompetensförsörjning och arbetsmiljö i primärvården, och</a:t>
            </a:r>
          </a:p>
          <a:p>
            <a:pPr marL="0" indent="0">
              <a:buNone/>
            </a:pPr>
            <a:r>
              <a:rPr lang="sv-SE" sz="1600" dirty="0"/>
              <a:t>  	 	8. utveckling av primärvården i landsbygd och glesbygd.</a:t>
            </a:r>
          </a:p>
          <a:p>
            <a:pPr lvl="1"/>
            <a:endParaRPr lang="sv-SE" dirty="0"/>
          </a:p>
          <a:p>
            <a:pPr lvl="1"/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03614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AE9E4D-94AF-3565-83FD-69E2FF8E2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71" y="674217"/>
            <a:ext cx="8564126" cy="446819"/>
          </a:xfrm>
        </p:spPr>
        <p:txBody>
          <a:bodyPr>
            <a:normAutofit fontScale="90000"/>
          </a:bodyPr>
          <a:lstStyle/>
          <a:p>
            <a:r>
              <a:rPr lang="sv-SE" dirty="0"/>
              <a:t>Tillgänglighet – korta vårdköer, engångsinsats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74D061C-419D-4F33-6E4B-D3289C985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71" y="1487748"/>
            <a:ext cx="8753312" cy="3148264"/>
          </a:xfrm>
        </p:spPr>
        <p:txBody>
          <a:bodyPr/>
          <a:lstStyle/>
          <a:p>
            <a:r>
              <a:rPr lang="sv-SE" dirty="0"/>
              <a:t>Statsbidrag 2025 </a:t>
            </a:r>
          </a:p>
          <a:p>
            <a:r>
              <a:rPr lang="sv-SE" dirty="0"/>
              <a:t>Prestationsersättning: Ja, </a:t>
            </a:r>
            <a:r>
              <a:rPr lang="sv-SE" dirty="0" err="1"/>
              <a:t>enl</a:t>
            </a:r>
            <a:r>
              <a:rPr lang="sv-SE" dirty="0"/>
              <a:t> socialstyrelsens anvisningar. Per operation:</a:t>
            </a:r>
          </a:p>
          <a:p>
            <a:pPr lvl="1"/>
            <a:r>
              <a:rPr lang="sv-SE" dirty="0"/>
              <a:t> Höftledsprotes	108 000 kr</a:t>
            </a:r>
          </a:p>
          <a:p>
            <a:pPr lvl="1"/>
            <a:r>
              <a:rPr lang="sv-SE" dirty="0"/>
              <a:t> Framfall		  39 000 kr</a:t>
            </a:r>
          </a:p>
          <a:p>
            <a:pPr lvl="1"/>
            <a:r>
              <a:rPr lang="sv-SE" dirty="0"/>
              <a:t> Grå starr (Katarakt)	  19 000 kr</a:t>
            </a:r>
          </a:p>
          <a:p>
            <a:r>
              <a:rPr lang="sv-SE" dirty="0"/>
              <a:t>Återrapportera resultat: Ja</a:t>
            </a:r>
          </a:p>
          <a:p>
            <a:pPr marL="0" indent="0">
              <a:buNone/>
            </a:pPr>
            <a:r>
              <a:rPr lang="sv-SE" dirty="0"/>
              <a:t>Förslag som bereds i HS-förvaltningen: Använda medlen för att genomföra 600 operationer för Grå starr. Regionen har kapacitet att göra detta för en mycket rimlig marginalkostnad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F964C013-0349-FD38-C1B9-A93EF9AB5A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0070" y="1121036"/>
            <a:ext cx="3352800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016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AE9E4D-94AF-3565-83FD-69E2FF8E2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076" y="576340"/>
            <a:ext cx="7880952" cy="923355"/>
          </a:xfrm>
        </p:spPr>
        <p:txBody>
          <a:bodyPr>
            <a:normAutofit fontScale="90000"/>
          </a:bodyPr>
          <a:lstStyle/>
          <a:p>
            <a:r>
              <a:rPr lang="sv-SE" dirty="0"/>
              <a:t>Tillgänglighet – korta vårdköer befolkningsrelaterad ersättning + fast belopp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74D061C-419D-4F33-6E4B-D3289C985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69" y="2353167"/>
            <a:ext cx="8879438" cy="1926678"/>
          </a:xfrm>
        </p:spPr>
        <p:txBody>
          <a:bodyPr/>
          <a:lstStyle/>
          <a:p>
            <a:r>
              <a:rPr lang="sv-SE" dirty="0"/>
              <a:t>Statsbidrag 2025 </a:t>
            </a:r>
          </a:p>
          <a:p>
            <a:r>
              <a:rPr lang="sv-SE" dirty="0"/>
              <a:t>Villkor för att ta del av statsbidraget är att regionen:</a:t>
            </a:r>
          </a:p>
          <a:p>
            <a:pPr marL="0" indent="0">
              <a:buNone/>
            </a:pPr>
            <a:r>
              <a:rPr lang="sv-SE" dirty="0"/>
              <a:t> -  under 2025 </a:t>
            </a:r>
            <a:r>
              <a:rPr lang="sv-SE" dirty="0">
                <a:solidFill>
                  <a:srgbClr val="FF0000"/>
                </a:solidFill>
              </a:rPr>
              <a:t>deltagit i dialog </a:t>
            </a:r>
            <a:r>
              <a:rPr lang="sv-SE" dirty="0"/>
              <a:t>med Socialstyrelsen som mynnar ut i en</a:t>
            </a:r>
          </a:p>
          <a:p>
            <a:pPr marL="0" indent="0">
              <a:buNone/>
            </a:pPr>
            <a:r>
              <a:rPr lang="sv-SE" dirty="0"/>
              <a:t>    överenskommelse om vilka insatser som ska genomföras + uppföljning</a:t>
            </a:r>
          </a:p>
          <a:p>
            <a:pPr marL="0" indent="0">
              <a:buNone/>
            </a:pPr>
            <a:r>
              <a:rPr lang="sv-SE" dirty="0"/>
              <a:t> -  ta fram en produktionsplan för den specialiserade vården i regionen.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FCA3D44-D090-E37B-FF71-3C28FFF9F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495" y="1499695"/>
            <a:ext cx="5400536" cy="1154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12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AE9E4D-94AF-3565-83FD-69E2FF8E2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22" y="527763"/>
            <a:ext cx="7880952" cy="506226"/>
          </a:xfrm>
        </p:spPr>
        <p:txBody>
          <a:bodyPr>
            <a:normAutofit fontScale="90000"/>
          </a:bodyPr>
          <a:lstStyle/>
          <a:p>
            <a:r>
              <a:rPr lang="sv-SE" dirty="0"/>
              <a:t>Tillgänglighet   Barn- och ungdomspsykiatri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74D061C-419D-4F33-6E4B-D3289C985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959" y="2262833"/>
            <a:ext cx="8753312" cy="2162021"/>
          </a:xfrm>
        </p:spPr>
        <p:txBody>
          <a:bodyPr/>
          <a:lstStyle/>
          <a:p>
            <a:r>
              <a:rPr lang="sv-SE" dirty="0"/>
              <a:t>Överenskommelse mellan staten och SKR för åren 2025-2026</a:t>
            </a:r>
          </a:p>
          <a:p>
            <a:r>
              <a:rPr lang="sv-SE" dirty="0"/>
              <a:t>Ersättning:</a:t>
            </a:r>
          </a:p>
          <a:p>
            <a:pPr lvl="1"/>
            <a:r>
              <a:rPr lang="sv-SE" dirty="0"/>
              <a:t>Block 1 utvecklingsinsatser för att kunna erbjuda vård snabbare</a:t>
            </a:r>
          </a:p>
          <a:p>
            <a:pPr lvl="1"/>
            <a:r>
              <a:rPr lang="sv-SE" dirty="0"/>
              <a:t>Block 2 prestationsersättning:</a:t>
            </a:r>
          </a:p>
          <a:p>
            <a:pPr marL="534988" lvl="3" indent="0">
              <a:buNone/>
            </a:pPr>
            <a:r>
              <a:rPr lang="sv-SE" sz="1800" i="1" dirty="0"/>
              <a:t>öka andelen genomförda första besök, påbörjade utredningar/ behandlingar inom 30 </a:t>
            </a:r>
            <a:r>
              <a:rPr lang="sv-SE" sz="1800" i="1" dirty="0" err="1"/>
              <a:t>dgr</a:t>
            </a:r>
            <a:r>
              <a:rPr lang="sv-SE" sz="1800" i="1" dirty="0"/>
              <a:t> jmf motsvarande månad föregående år.- Öka 10% ger full pott</a:t>
            </a:r>
          </a:p>
          <a:p>
            <a:pPr marL="534988" lvl="3" indent="0">
              <a:buNone/>
            </a:pPr>
            <a:r>
              <a:rPr lang="sv-SE" sz="1800" i="1" dirty="0"/>
              <a:t>Villkoren för år 2026 är inte fastställda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06C8A63-88C9-4CBA-9683-ECAB40013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5751" y="1033989"/>
            <a:ext cx="6167519" cy="120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3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AE9E4D-94AF-3565-83FD-69E2FF8E2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22" y="653887"/>
            <a:ext cx="8425435" cy="813784"/>
          </a:xfrm>
        </p:spPr>
        <p:txBody>
          <a:bodyPr>
            <a:normAutofit fontScale="90000"/>
          </a:bodyPr>
          <a:lstStyle/>
          <a:p>
            <a:r>
              <a:rPr lang="sv-SE" dirty="0"/>
              <a:t>Tillgänglighet  - Utökat antal vårdplatser inom vuxenpsykiatrin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74D061C-419D-4F33-6E4B-D3289C985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283" y="2395894"/>
            <a:ext cx="8753312" cy="1906806"/>
          </a:xfrm>
        </p:spPr>
        <p:txBody>
          <a:bodyPr/>
          <a:lstStyle/>
          <a:p>
            <a:r>
              <a:rPr lang="sv-SE" dirty="0"/>
              <a:t>Regeringens presskonferens 2025-04-02</a:t>
            </a:r>
          </a:p>
          <a:p>
            <a:r>
              <a:rPr lang="sv-SE" dirty="0"/>
              <a:t>Förstärkt satsning jmf tidigare beslut om medel till BUP</a:t>
            </a:r>
          </a:p>
          <a:p>
            <a:pPr lvl="1"/>
            <a:r>
              <a:rPr lang="sv-SE" dirty="0"/>
              <a:t>Ökat antal vårdplatser till vuxenpsykiatri: 250 mkr</a:t>
            </a:r>
          </a:p>
          <a:p>
            <a:pPr lvl="1"/>
            <a:r>
              <a:rPr lang="sv-SE" dirty="0"/>
              <a:t>Öka platser för självvald inläggning: 200 mkr</a:t>
            </a:r>
          </a:p>
          <a:p>
            <a:pPr lvl="1"/>
            <a:r>
              <a:rPr lang="sv-SE" dirty="0"/>
              <a:t>Underlätta övergången mellan BUP och vuxenpsykiatrin: 50 Mkr Uppdrag till Socialstyrelsen</a:t>
            </a:r>
          </a:p>
          <a:p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B6F69468-5FE1-99A8-34F9-D3A7012BA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4264" y="1376089"/>
            <a:ext cx="6243393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523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AE9E4D-94AF-3565-83FD-69E2FF8E2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22" y="653887"/>
            <a:ext cx="8425435" cy="586334"/>
          </a:xfrm>
        </p:spPr>
        <p:txBody>
          <a:bodyPr>
            <a:normAutofit/>
          </a:bodyPr>
          <a:lstStyle/>
          <a:p>
            <a:r>
              <a:rPr lang="sv-SE" dirty="0"/>
              <a:t>Sektorsbidrag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74D061C-419D-4F33-6E4B-D3289C985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344" y="2402436"/>
            <a:ext cx="8753312" cy="2001398"/>
          </a:xfrm>
        </p:spPr>
        <p:txBody>
          <a:bodyPr/>
          <a:lstStyle/>
          <a:p>
            <a:r>
              <a:rPr lang="sv-SE" dirty="0"/>
              <a:t>Regeringens presskonferens 2025-01-27</a:t>
            </a:r>
          </a:p>
          <a:p>
            <a:r>
              <a:rPr lang="sv-SE" dirty="0"/>
              <a:t>Statsbidrag - regionerna delar på 2 miljarder</a:t>
            </a:r>
          </a:p>
          <a:p>
            <a:r>
              <a:rPr lang="sv-SE" dirty="0"/>
              <a:t>Region Örebro län tilldelas 60 mkr. RS fattade i mars beslut om att tilldela HS 57 mkr. </a:t>
            </a:r>
          </a:p>
          <a:p>
            <a:r>
              <a:rPr lang="sv-SE" dirty="0"/>
              <a:t>HS får pengarna som ram - inte som intäkt. </a:t>
            </a:r>
          </a:p>
          <a:p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78755FB7-C71C-605C-917C-264BD67D1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56" y="1261242"/>
            <a:ext cx="5867400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1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AE9E4D-94AF-3565-83FD-69E2FF8E2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71" y="674217"/>
            <a:ext cx="6638966" cy="446819"/>
          </a:xfrm>
        </p:spPr>
        <p:txBody>
          <a:bodyPr>
            <a:normAutofit fontScale="90000"/>
          </a:bodyPr>
          <a:lstStyle/>
          <a:p>
            <a:r>
              <a:rPr lang="sv-SE" dirty="0"/>
              <a:t>Jämlik och effektiv cancervård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74D061C-419D-4F33-6E4B-D3289C985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99" y="1688881"/>
            <a:ext cx="8753312" cy="2701445"/>
          </a:xfrm>
        </p:spPr>
        <p:txBody>
          <a:bodyPr/>
          <a:lstStyle/>
          <a:p>
            <a:r>
              <a:rPr lang="sv-SE" dirty="0"/>
              <a:t>Överenskommelse mellan Staten och SKR</a:t>
            </a:r>
          </a:p>
          <a:p>
            <a:pPr lvl="1"/>
            <a:r>
              <a:rPr lang="sv-SE" dirty="0"/>
              <a:t>Standardiserade vårdförlopp – medel till regionerna</a:t>
            </a:r>
          </a:p>
          <a:p>
            <a:pPr lvl="2"/>
            <a:r>
              <a:rPr lang="sv-SE" dirty="0"/>
              <a:t>utifrån befolkning: 182,5 mkr till regionerna</a:t>
            </a:r>
          </a:p>
          <a:p>
            <a:pPr lvl="2"/>
            <a:r>
              <a:rPr lang="sv-SE" dirty="0"/>
              <a:t>regioner som uppfyller vissa krav delar på ytterligare 182,5 mkr till regionerna som fördelas utifrån befolkning. Kraven är:</a:t>
            </a:r>
          </a:p>
          <a:p>
            <a:pPr lvl="4"/>
            <a:r>
              <a:rPr lang="sv-SE" dirty="0"/>
              <a:t>70 procent av nya cancerfall inom aktuella diagnoser ska utredas i ett standardiserat vårdförlopp (</a:t>
            </a:r>
            <a:r>
              <a:rPr lang="sv-SE" dirty="0" err="1"/>
              <a:t>inklusionsmål</a:t>
            </a:r>
            <a:r>
              <a:rPr lang="sv-SE" dirty="0"/>
              <a:t>)</a:t>
            </a:r>
          </a:p>
          <a:p>
            <a:pPr lvl="4"/>
            <a:r>
              <a:rPr lang="sv-SE" dirty="0"/>
              <a:t>PREM-enkäter  utvärdera patienternas erfarenhet av att utredas inom standardiserade vårdförlopp (SVF)</a:t>
            </a:r>
          </a:p>
          <a:p>
            <a:pPr lvl="4"/>
            <a:r>
              <a:rPr lang="sv-SE" dirty="0"/>
              <a:t>Regionerna inkommit med redovisning i enlighet med den mall som RCC/Socialstyrelsen tagit fram</a:t>
            </a:r>
          </a:p>
          <a:p>
            <a:pPr lvl="1"/>
            <a:r>
              <a:rPr lang="sv-SE" dirty="0"/>
              <a:t>Resterande medel upp till 817 mkr till RCC för diverse insatser</a:t>
            </a:r>
          </a:p>
          <a:p>
            <a:pPr lvl="1"/>
            <a:endParaRPr lang="sv-SE" dirty="0"/>
          </a:p>
          <a:p>
            <a:pPr lvl="1"/>
            <a:endParaRPr lang="sv-SE" dirty="0"/>
          </a:p>
          <a:p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C87B8CA9-FDF6-8815-A6E2-81D2E27C2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6150" y="955456"/>
            <a:ext cx="5657850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56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AE9E4D-94AF-3565-83FD-69E2FF8E2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71" y="674217"/>
            <a:ext cx="6638966" cy="446819"/>
          </a:xfrm>
        </p:spPr>
        <p:txBody>
          <a:bodyPr>
            <a:normAutofit fontScale="90000"/>
          </a:bodyPr>
          <a:lstStyle/>
          <a:p>
            <a:r>
              <a:rPr lang="sv-SE" dirty="0"/>
              <a:t>Jämlik och effektiv cancervård - forts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74D061C-419D-4F33-6E4B-D3289C985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71" y="1321019"/>
            <a:ext cx="8753312" cy="2924854"/>
          </a:xfrm>
        </p:spPr>
        <p:txBody>
          <a:bodyPr/>
          <a:lstStyle/>
          <a:p>
            <a:r>
              <a:rPr lang="sv-SE" dirty="0"/>
              <a:t>Insatser:</a:t>
            </a:r>
          </a:p>
          <a:p>
            <a:pPr lvl="1"/>
            <a:r>
              <a:rPr lang="sv-SE" dirty="0"/>
              <a:t>Prevention och tidig upptäckt</a:t>
            </a:r>
          </a:p>
          <a:p>
            <a:pPr lvl="1"/>
            <a:r>
              <a:rPr lang="sv-SE" dirty="0"/>
              <a:t>Tillgänglig och god vård med fokus på patienten</a:t>
            </a:r>
          </a:p>
          <a:p>
            <a:pPr lvl="1"/>
            <a:r>
              <a:rPr lang="sv-SE" dirty="0"/>
              <a:t>Kunskapsutveckling, kompetensförsörjning och forskning</a:t>
            </a:r>
          </a:p>
          <a:p>
            <a:pPr lvl="1"/>
            <a:r>
              <a:rPr lang="sv-SE" dirty="0"/>
              <a:t>Tillgång till och användning av medicinska teknologier</a:t>
            </a:r>
          </a:p>
          <a:p>
            <a:pPr lvl="1"/>
            <a:endParaRPr lang="sv-SE" dirty="0"/>
          </a:p>
          <a:p>
            <a:pPr lvl="1"/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06938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AE9E4D-94AF-3565-83FD-69E2FF8E2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71" y="674217"/>
            <a:ext cx="6638966" cy="446819"/>
          </a:xfrm>
        </p:spPr>
        <p:txBody>
          <a:bodyPr>
            <a:normAutofit fontScale="90000"/>
          </a:bodyPr>
          <a:lstStyle/>
          <a:p>
            <a:r>
              <a:rPr lang="sv-SE" dirty="0"/>
              <a:t>Jämlik och effektiv cancervård - forts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FCB0E8E9-F000-975B-5DB7-818A090EC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692" y="1121036"/>
            <a:ext cx="4248308" cy="4022464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C5BB5102-BAF2-4413-7D6F-409520E3F304}"/>
              </a:ext>
            </a:extLst>
          </p:cNvPr>
          <p:cNvSpPr txBox="1"/>
          <p:nvPr/>
        </p:nvSpPr>
        <p:spPr>
          <a:xfrm>
            <a:off x="4572000" y="1387366"/>
            <a:ext cx="44038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sv-SE" sz="2000" dirty="0"/>
          </a:p>
          <a:p>
            <a:r>
              <a:rPr lang="sv-SE" sz="2000" dirty="0"/>
              <a:t>Resultat 2024 för utbetalning: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 err="1"/>
              <a:t>Inklusionsmålet</a:t>
            </a:r>
            <a:r>
              <a:rPr lang="sv-SE" sz="2000" dirty="0"/>
              <a:t>  77 % genomsnitt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 err="1"/>
              <a:t>Prem</a:t>
            </a:r>
            <a:r>
              <a:rPr lang="sv-SE" sz="2000" dirty="0"/>
              <a:t>-enkäten har använts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/>
              <a:t>Inkommit med redovisning </a:t>
            </a:r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0845551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AE9E4D-94AF-3565-83FD-69E2FF8E2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71" y="674216"/>
            <a:ext cx="8637698" cy="923355"/>
          </a:xfrm>
        </p:spPr>
        <p:txBody>
          <a:bodyPr>
            <a:normAutofit fontScale="90000"/>
          </a:bodyPr>
          <a:lstStyle/>
          <a:p>
            <a:r>
              <a:rPr lang="sv-SE" dirty="0"/>
              <a:t>Stimulansmedel strategiska insatser inom psykisk hälsa och suicidprevention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74D061C-419D-4F33-6E4B-D3289C985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164" y="1806958"/>
            <a:ext cx="8753312" cy="2574705"/>
          </a:xfrm>
        </p:spPr>
        <p:txBody>
          <a:bodyPr/>
          <a:lstStyle/>
          <a:p>
            <a:r>
              <a:rPr lang="sv-SE" dirty="0"/>
              <a:t>Överenskommelse mellan Staten och SKR</a:t>
            </a:r>
          </a:p>
          <a:p>
            <a:r>
              <a:rPr lang="sv-SE" dirty="0"/>
              <a:t>Prestationsmedel: Ja</a:t>
            </a:r>
          </a:p>
          <a:p>
            <a:r>
              <a:rPr lang="sv-SE" dirty="0"/>
              <a:t>Återrapportering: Ja, men utan faktiska mätningar</a:t>
            </a:r>
          </a:p>
          <a:p>
            <a:r>
              <a:rPr lang="sv-SE" dirty="0"/>
              <a:t>Tilldelning av medel:</a:t>
            </a:r>
          </a:p>
          <a:p>
            <a:pPr lvl="1"/>
            <a:r>
              <a:rPr lang="sv-SE" dirty="0"/>
              <a:t>Regionerna 788 mkr fördelas befolkningsrelaterat</a:t>
            </a:r>
          </a:p>
          <a:p>
            <a:pPr lvl="1"/>
            <a:r>
              <a:rPr lang="sv-SE" dirty="0"/>
              <a:t>Kommunerna 250 mkr </a:t>
            </a:r>
          </a:p>
          <a:p>
            <a:pPr lvl="1"/>
            <a:r>
              <a:rPr lang="sv-SE" dirty="0"/>
              <a:t>Kommuner och regioner i samverkan länsvis 493 mkr befolkningsrelaterat barn o unga 0-18 år i </a:t>
            </a:r>
            <a:r>
              <a:rPr lang="sv-SE" dirty="0" err="1"/>
              <a:t>resp</a:t>
            </a:r>
            <a:r>
              <a:rPr lang="sv-SE" dirty="0"/>
              <a:t> kommun</a:t>
            </a:r>
          </a:p>
          <a:p>
            <a:pPr lvl="1"/>
            <a:endParaRPr lang="sv-SE" dirty="0"/>
          </a:p>
          <a:p>
            <a:pPr lvl="1"/>
            <a:endParaRPr lang="sv-SE" dirty="0"/>
          </a:p>
          <a:p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385FCEBA-BAE0-2D11-9055-7D9B7C030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4869" y="1597571"/>
            <a:ext cx="3352800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52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AE9E4D-94AF-3565-83FD-69E2FF8E2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71" y="674216"/>
            <a:ext cx="8637698" cy="923355"/>
          </a:xfrm>
        </p:spPr>
        <p:txBody>
          <a:bodyPr>
            <a:normAutofit fontScale="90000"/>
          </a:bodyPr>
          <a:lstStyle/>
          <a:p>
            <a:r>
              <a:rPr lang="sv-SE" dirty="0"/>
              <a:t>Stimulansmedel strategiska insatser inom psykisk hälsa och suicidprevention - fortsättning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74D061C-419D-4F33-6E4B-D3289C985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71" y="1681984"/>
            <a:ext cx="8753312" cy="3272330"/>
          </a:xfrm>
        </p:spPr>
        <p:txBody>
          <a:bodyPr/>
          <a:lstStyle/>
          <a:p>
            <a:pPr marL="0" indent="0">
              <a:buNone/>
            </a:pPr>
            <a:r>
              <a:rPr lang="sv-SE" dirty="0"/>
              <a:t>Regionerna ska:</a:t>
            </a:r>
          </a:p>
          <a:p>
            <a:r>
              <a:rPr lang="sv-SE" dirty="0"/>
              <a:t>Genomföra nationella strategin inom området</a:t>
            </a:r>
          </a:p>
          <a:p>
            <a:r>
              <a:rPr lang="sv-SE" dirty="0"/>
              <a:t>Genomföra insatser för att främja psykisk hälsa och förebygga psykisk ohälsa bland barn och unga</a:t>
            </a:r>
          </a:p>
          <a:p>
            <a:r>
              <a:rPr lang="sv-SE" dirty="0"/>
              <a:t>Utveckla insatser för personer med komplexa behov med särskilt fokus på samsjuklighet och psykiatrisk heldygnsvård, tvångsvård och rättspsykiatrisk vård</a:t>
            </a:r>
          </a:p>
          <a:p>
            <a:r>
              <a:rPr lang="sv-SE" dirty="0"/>
              <a:t>Stärka det suicidpreventiva arbetet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8050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AE9E4D-94AF-3565-83FD-69E2FF8E2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71" y="674216"/>
            <a:ext cx="8637698" cy="923355"/>
          </a:xfrm>
        </p:spPr>
        <p:txBody>
          <a:bodyPr>
            <a:normAutofit fontScale="90000"/>
          </a:bodyPr>
          <a:lstStyle/>
          <a:p>
            <a:r>
              <a:rPr lang="sv-SE" dirty="0"/>
              <a:t>Stimulansmedel strategiska insatser inom psykisk hälsa och suicidprevention - fortsättning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74D061C-419D-4F33-6E4B-D3289C985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71" y="1681984"/>
            <a:ext cx="8753312" cy="3272330"/>
          </a:xfrm>
        </p:spPr>
        <p:txBody>
          <a:bodyPr/>
          <a:lstStyle/>
          <a:p>
            <a:pPr marL="0" indent="0">
              <a:buNone/>
            </a:pPr>
            <a:r>
              <a:rPr lang="sv-SE" dirty="0"/>
              <a:t>Regionerna ska redovisa:</a:t>
            </a:r>
          </a:p>
          <a:p>
            <a:r>
              <a:rPr lang="sv-SE" dirty="0"/>
              <a:t>hur arbetet med överenskommelsen har bedrivits och vilka insatser som har genomförts </a:t>
            </a:r>
          </a:p>
          <a:p>
            <a:r>
              <a:rPr lang="sv-SE" dirty="0"/>
              <a:t>hur medlen från överenskommelsen har använts </a:t>
            </a:r>
          </a:p>
          <a:p>
            <a:r>
              <a:rPr lang="sv-SE" dirty="0"/>
              <a:t>vilka aktörer som har engagerats i arbetet med överenskommelsens område om stöd till genomförande och uppföljning av den nationella strategin </a:t>
            </a:r>
          </a:p>
          <a:p>
            <a:r>
              <a:rPr lang="sv-SE" dirty="0"/>
              <a:t>hur kommuner och regioner gemensamt (länsvis) har deltagit i och bidragit till den övergripande uppföljningen av den nationella strategin. </a:t>
            </a:r>
          </a:p>
        </p:txBody>
      </p:sp>
    </p:spTree>
    <p:extLst>
      <p:ext uri="{BB962C8B-B14F-4D97-AF65-F5344CB8AC3E}">
        <p14:creationId xmlns:p14="http://schemas.microsoft.com/office/powerpoint/2010/main" val="1747710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gion Örebro län - Varianter av våg">
  <a:themeElements>
    <a:clrScheme name="Region Örebro län">
      <a:dk1>
        <a:sysClr val="windowText" lastClr="000000"/>
      </a:dk1>
      <a:lt1>
        <a:sysClr val="window" lastClr="FFFFFF"/>
      </a:lt1>
      <a:dk2>
        <a:srgbClr val="575757"/>
      </a:dk2>
      <a:lt2>
        <a:srgbClr val="B2B2B2"/>
      </a:lt2>
      <a:accent1>
        <a:srgbClr val="0090D4"/>
      </a:accent1>
      <a:accent2>
        <a:srgbClr val="9FC53A"/>
      </a:accent2>
      <a:accent3>
        <a:srgbClr val="004F9E"/>
      </a:accent3>
      <a:accent4>
        <a:srgbClr val="008B39"/>
      </a:accent4>
      <a:accent5>
        <a:srgbClr val="66BDE5"/>
      </a:accent5>
      <a:accent6>
        <a:srgbClr val="B9D87B"/>
      </a:accent6>
      <a:hlink>
        <a:srgbClr val="000000"/>
      </a:hlink>
      <a:folHlink>
        <a:srgbClr val="000000"/>
      </a:folHlink>
    </a:clrScheme>
    <a:fontScheme name="Region Örebro lä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yRegion Örebro.potx" id="{B78BCBC1-89A8-4B9A-A707-04F7E41438BA}" vid="{C139EF22-0BB1-4E86-B7F7-18E06BE5AC7D}"/>
    </a:ext>
  </a:extLst>
</a:theme>
</file>

<file path=ppt/theme/theme2.xml><?xml version="1.0" encoding="utf-8"?>
<a:theme xmlns:a="http://schemas.openxmlformats.org/drawingml/2006/main" name="Region Örebro län - Bildlayouter">
  <a:themeElements>
    <a:clrScheme name="Region Örebro län">
      <a:dk1>
        <a:sysClr val="windowText" lastClr="000000"/>
      </a:dk1>
      <a:lt1>
        <a:sysClr val="window" lastClr="FFFFFF"/>
      </a:lt1>
      <a:dk2>
        <a:srgbClr val="575757"/>
      </a:dk2>
      <a:lt2>
        <a:srgbClr val="B2B2B2"/>
      </a:lt2>
      <a:accent1>
        <a:srgbClr val="0090D4"/>
      </a:accent1>
      <a:accent2>
        <a:srgbClr val="9FC53A"/>
      </a:accent2>
      <a:accent3>
        <a:srgbClr val="004F9E"/>
      </a:accent3>
      <a:accent4>
        <a:srgbClr val="008B39"/>
      </a:accent4>
      <a:accent5>
        <a:srgbClr val="66BDE5"/>
      </a:accent5>
      <a:accent6>
        <a:srgbClr val="B9D87B"/>
      </a:accent6>
      <a:hlink>
        <a:srgbClr val="000000"/>
      </a:hlink>
      <a:folHlink>
        <a:srgbClr val="000000"/>
      </a:folHlink>
    </a:clrScheme>
    <a:fontScheme name="Region Örebro lä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0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yRegion Örebro.potx" id="{B78BCBC1-89A8-4B9A-A707-04F7E41438BA}" vid="{90AA7051-07A0-4038-AC21-2D2CECA6F2CC}"/>
    </a:ext>
  </a:extLst>
</a:theme>
</file>

<file path=ppt/theme/theme3.xml><?xml version="1.0" encoding="utf-8"?>
<a:theme xmlns:a="http://schemas.openxmlformats.org/drawingml/2006/main" name="Region Örebro län - Rubriksidor/kapitelsidor">
  <a:themeElements>
    <a:clrScheme name="Region Örebro län">
      <a:dk1>
        <a:sysClr val="windowText" lastClr="000000"/>
      </a:dk1>
      <a:lt1>
        <a:sysClr val="window" lastClr="FFFFFF"/>
      </a:lt1>
      <a:dk2>
        <a:srgbClr val="575757"/>
      </a:dk2>
      <a:lt2>
        <a:srgbClr val="B2B2B2"/>
      </a:lt2>
      <a:accent1>
        <a:srgbClr val="0090D4"/>
      </a:accent1>
      <a:accent2>
        <a:srgbClr val="9FC53A"/>
      </a:accent2>
      <a:accent3>
        <a:srgbClr val="004F9E"/>
      </a:accent3>
      <a:accent4>
        <a:srgbClr val="008B39"/>
      </a:accent4>
      <a:accent5>
        <a:srgbClr val="66BDE5"/>
      </a:accent5>
      <a:accent6>
        <a:srgbClr val="B9D87B"/>
      </a:accent6>
      <a:hlink>
        <a:srgbClr val="000000"/>
      </a:hlink>
      <a:folHlink>
        <a:srgbClr val="000000"/>
      </a:folHlink>
    </a:clrScheme>
    <a:fontScheme name="Region Örebro lä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0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yRegion Örebro.potx" id="{B78BCBC1-89A8-4B9A-A707-04F7E41438BA}" vid="{2B502B92-812E-4B4B-B5BC-1986D3C4054B}"/>
    </a:ext>
  </a:extLst>
</a:theme>
</file>

<file path=ppt/theme/theme4.xml><?xml version="1.0" encoding="utf-8"?>
<a:theme xmlns:a="http://schemas.openxmlformats.org/drawingml/2006/main" name="1_Region Örebro län - Bildlayouter">
  <a:themeElements>
    <a:clrScheme name="Region Örebro län">
      <a:dk1>
        <a:sysClr val="windowText" lastClr="000000"/>
      </a:dk1>
      <a:lt1>
        <a:sysClr val="window" lastClr="FFFFFF"/>
      </a:lt1>
      <a:dk2>
        <a:srgbClr val="575757"/>
      </a:dk2>
      <a:lt2>
        <a:srgbClr val="B2B2B2"/>
      </a:lt2>
      <a:accent1>
        <a:srgbClr val="0090D4"/>
      </a:accent1>
      <a:accent2>
        <a:srgbClr val="9FC53A"/>
      </a:accent2>
      <a:accent3>
        <a:srgbClr val="004F9E"/>
      </a:accent3>
      <a:accent4>
        <a:srgbClr val="008B39"/>
      </a:accent4>
      <a:accent5>
        <a:srgbClr val="66BDE5"/>
      </a:accent5>
      <a:accent6>
        <a:srgbClr val="B9D87B"/>
      </a:accent6>
      <a:hlink>
        <a:srgbClr val="000000"/>
      </a:hlink>
      <a:folHlink>
        <a:srgbClr val="000000"/>
      </a:folHlink>
    </a:clrScheme>
    <a:fontScheme name="Region Örebro lä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0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gion Örebro - 4_3.potx" id="{0A306C6A-F111-47DC-AD02-E80B5D301827}" vid="{F9E4864D-432E-48C9-9E78-88192D5C2267}"/>
    </a:ext>
  </a:extLst>
</a:theme>
</file>

<file path=ppt/theme/theme5.xml><?xml version="1.0" encoding="utf-8"?>
<a:theme xmlns:a="http://schemas.openxmlformats.org/drawingml/2006/main" name="1_Region Örebro län - Varianter av våg">
  <a:themeElements>
    <a:clrScheme name="RÖL">
      <a:dk1>
        <a:sysClr val="windowText" lastClr="000000"/>
      </a:dk1>
      <a:lt1>
        <a:sysClr val="window" lastClr="FFFFFF"/>
      </a:lt1>
      <a:dk2>
        <a:srgbClr val="575757"/>
      </a:dk2>
      <a:lt2>
        <a:srgbClr val="B2B2B2"/>
      </a:lt2>
      <a:accent1>
        <a:srgbClr val="004F9E"/>
      </a:accent1>
      <a:accent2>
        <a:srgbClr val="0067B2"/>
      </a:accent2>
      <a:accent3>
        <a:srgbClr val="66BDE5"/>
      </a:accent3>
      <a:accent4>
        <a:srgbClr val="008A39"/>
      </a:accent4>
      <a:accent5>
        <a:srgbClr val="5AB031"/>
      </a:accent5>
      <a:accent6>
        <a:srgbClr val="B9D87B"/>
      </a:accent6>
      <a:hlink>
        <a:srgbClr val="7030A0"/>
      </a:hlink>
      <a:folHlink>
        <a:srgbClr val="575757"/>
      </a:folHlink>
    </a:clrScheme>
    <a:fontScheme name="Region Örebro lä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yRegion Örebro.potx" id="{B78BCBC1-89A8-4B9A-A707-04F7E41438BA}" vid="{C139EF22-0BB1-4E86-B7F7-18E06BE5AC7D}"/>
    </a:ext>
  </a:extLst>
</a:theme>
</file>

<file path=ppt/theme/theme6.xml><?xml version="1.0" encoding="utf-8"?>
<a:theme xmlns:a="http://schemas.openxmlformats.org/drawingml/2006/main" name="1_Region Örebro län - Rubriksidor/kapitelsidor">
  <a:themeElements>
    <a:clrScheme name="Region Örebro län">
      <a:dk1>
        <a:sysClr val="windowText" lastClr="000000"/>
      </a:dk1>
      <a:lt1>
        <a:sysClr val="window" lastClr="FFFFFF"/>
      </a:lt1>
      <a:dk2>
        <a:srgbClr val="575757"/>
      </a:dk2>
      <a:lt2>
        <a:srgbClr val="B2B2B2"/>
      </a:lt2>
      <a:accent1>
        <a:srgbClr val="0090D4"/>
      </a:accent1>
      <a:accent2>
        <a:srgbClr val="9FC53A"/>
      </a:accent2>
      <a:accent3>
        <a:srgbClr val="004F9E"/>
      </a:accent3>
      <a:accent4>
        <a:srgbClr val="008B39"/>
      </a:accent4>
      <a:accent5>
        <a:srgbClr val="66BDE5"/>
      </a:accent5>
      <a:accent6>
        <a:srgbClr val="B9D87B"/>
      </a:accent6>
      <a:hlink>
        <a:srgbClr val="000000"/>
      </a:hlink>
      <a:folHlink>
        <a:srgbClr val="000000"/>
      </a:folHlink>
    </a:clrScheme>
    <a:fontScheme name="Region Örebro lä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0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yRegion Örebro.potx" id="{B78BCBC1-89A8-4B9A-A707-04F7E41438BA}" vid="{2B502B92-812E-4B4B-B5BC-1986D3C4054B}"/>
    </a:ext>
  </a:extLst>
</a:theme>
</file>

<file path=ppt/theme/theme7.xml><?xml version="1.0" encoding="utf-8"?>
<a:theme xmlns:a="http://schemas.openxmlformats.org/drawingml/2006/main" name="2_Region Örebro län - Rubriksidor/kapitelsidor">
  <a:themeElements>
    <a:clrScheme name="Region Örebro län">
      <a:dk1>
        <a:sysClr val="windowText" lastClr="000000"/>
      </a:dk1>
      <a:lt1>
        <a:sysClr val="window" lastClr="FFFFFF"/>
      </a:lt1>
      <a:dk2>
        <a:srgbClr val="575757"/>
      </a:dk2>
      <a:lt2>
        <a:srgbClr val="B2B2B2"/>
      </a:lt2>
      <a:accent1>
        <a:srgbClr val="0090D4"/>
      </a:accent1>
      <a:accent2>
        <a:srgbClr val="9FC53A"/>
      </a:accent2>
      <a:accent3>
        <a:srgbClr val="004F9E"/>
      </a:accent3>
      <a:accent4>
        <a:srgbClr val="008B39"/>
      </a:accent4>
      <a:accent5>
        <a:srgbClr val="66BDE5"/>
      </a:accent5>
      <a:accent6>
        <a:srgbClr val="B9D87B"/>
      </a:accent6>
      <a:hlink>
        <a:srgbClr val="000000"/>
      </a:hlink>
      <a:folHlink>
        <a:srgbClr val="000000"/>
      </a:folHlink>
    </a:clrScheme>
    <a:fontScheme name="Region Örebro lä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0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yRegion Örebro.potx" id="{B78BCBC1-89A8-4B9A-A707-04F7E41438BA}" vid="{2B502B92-812E-4B4B-B5BC-1986D3C4054B}"/>
    </a:ext>
  </a:extLst>
</a:theme>
</file>

<file path=ppt/theme/theme8.xml><?xml version="1.0" encoding="utf-8"?>
<a:theme xmlns:a="http://schemas.openxmlformats.org/drawingml/2006/main" name="2_Region Örebro län - Bildlayouter">
  <a:themeElements>
    <a:clrScheme name="Region Örebro län">
      <a:dk1>
        <a:sysClr val="windowText" lastClr="000000"/>
      </a:dk1>
      <a:lt1>
        <a:sysClr val="window" lastClr="FFFFFF"/>
      </a:lt1>
      <a:dk2>
        <a:srgbClr val="575757"/>
      </a:dk2>
      <a:lt2>
        <a:srgbClr val="B2B2B2"/>
      </a:lt2>
      <a:accent1>
        <a:srgbClr val="0090D4"/>
      </a:accent1>
      <a:accent2>
        <a:srgbClr val="9FC53A"/>
      </a:accent2>
      <a:accent3>
        <a:srgbClr val="004F9E"/>
      </a:accent3>
      <a:accent4>
        <a:srgbClr val="008B39"/>
      </a:accent4>
      <a:accent5>
        <a:srgbClr val="66BDE5"/>
      </a:accent5>
      <a:accent6>
        <a:srgbClr val="B9D87B"/>
      </a:accent6>
      <a:hlink>
        <a:srgbClr val="000000"/>
      </a:hlink>
      <a:folHlink>
        <a:srgbClr val="000000"/>
      </a:folHlink>
    </a:clrScheme>
    <a:fontScheme name="Region Örebro lä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0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yRegion Örebro.potx" id="{B78BCBC1-89A8-4B9A-A707-04F7E41438BA}" vid="{90AA7051-07A0-4038-AC21-2D2CECA6F2CC}"/>
    </a:ext>
  </a:extLst>
</a:theme>
</file>

<file path=ppt/theme/theme9.xml><?xml version="1.0" encoding="utf-8"?>
<a:theme xmlns:a="http://schemas.openxmlformats.org/drawingml/2006/main" name="3_Region Örebro län - Rubriksidor/kapitelsidor">
  <a:themeElements>
    <a:clrScheme name="RÖL">
      <a:dk1>
        <a:sysClr val="windowText" lastClr="000000"/>
      </a:dk1>
      <a:lt1>
        <a:sysClr val="window" lastClr="FFFFFF"/>
      </a:lt1>
      <a:dk2>
        <a:srgbClr val="575757"/>
      </a:dk2>
      <a:lt2>
        <a:srgbClr val="B2B2B2"/>
      </a:lt2>
      <a:accent1>
        <a:srgbClr val="004F9E"/>
      </a:accent1>
      <a:accent2>
        <a:srgbClr val="0067B2"/>
      </a:accent2>
      <a:accent3>
        <a:srgbClr val="66BDE5"/>
      </a:accent3>
      <a:accent4>
        <a:srgbClr val="008A39"/>
      </a:accent4>
      <a:accent5>
        <a:srgbClr val="5AB031"/>
      </a:accent5>
      <a:accent6>
        <a:srgbClr val="B9D87B"/>
      </a:accent6>
      <a:hlink>
        <a:srgbClr val="7030A0"/>
      </a:hlink>
      <a:folHlink>
        <a:srgbClr val="575757"/>
      </a:folHlink>
    </a:clrScheme>
    <a:fontScheme name="Region Örebro lä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0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yRegion Örebro.potx" id="{B78BCBC1-89A8-4B9A-A707-04F7E41438BA}" vid="{2B502B92-812E-4B4B-B5BC-1986D3C4054B}"/>
    </a:ext>
  </a:extLst>
</a:theme>
</file>

<file path=ppt/theme/theme10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6626C1BAA095A478566F94B353E5012" ma:contentTypeVersion="6" ma:contentTypeDescription="Skapa ett nytt dokument." ma:contentTypeScope="" ma:versionID="edfab30ed5e25ab7087aaa7ff37556ad">
  <xsd:schema xmlns:xsd="http://www.w3.org/2001/XMLSchema" xmlns:xs="http://www.w3.org/2001/XMLSchema" xmlns:p="http://schemas.microsoft.com/office/2006/metadata/properties" xmlns:ns2="10d8d759-557e-4ea7-870b-7b671eec94a8" xmlns:ns3="327aee18-02d5-4b61-a6a5-a08ddea1d013" targetNamespace="http://schemas.microsoft.com/office/2006/metadata/properties" ma:root="true" ma:fieldsID="1eca4b7997985d34cc10001bc50c3536" ns2:_="" ns3:_="">
    <xsd:import namespace="10d8d759-557e-4ea7-870b-7b671eec94a8"/>
    <xsd:import namespace="327aee18-02d5-4b61-a6a5-a08ddea1d0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d8d759-557e-4ea7-870b-7b671eec94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7aee18-02d5-4b61-a6a5-a08ddea1d01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57C465E-7CE8-4B64-8F6E-5CA7873CFC37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elements/1.1/"/>
    <ds:schemaRef ds:uri="http://schemas.microsoft.com/office/infopath/2007/PartnerControls"/>
    <ds:schemaRef ds:uri="327aee18-02d5-4b61-a6a5-a08ddea1d013"/>
    <ds:schemaRef ds:uri="10d8d759-557e-4ea7-870b-7b671eec94a8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929F6D9-245B-4471-9139-F3325815A3EA}">
  <ds:schemaRefs>
    <ds:schemaRef ds:uri="10d8d759-557e-4ea7-870b-7b671eec94a8"/>
    <ds:schemaRef ds:uri="327aee18-02d5-4b61-a6a5-a08ddea1d01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B3A70AC-F658-48E7-963E-ED9C0598A16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Region Örebro</Template>
  <TotalTime>30541</TotalTime>
  <Words>938</Words>
  <Application>Microsoft Office PowerPoint</Application>
  <PresentationFormat>Bildspel på skärmen (16:9)</PresentationFormat>
  <Paragraphs>119</Paragraphs>
  <Slides>20</Slides>
  <Notes>5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9</vt:i4>
      </vt:variant>
      <vt:variant>
        <vt:lpstr>Bildrubriker</vt:lpstr>
      </vt:variant>
      <vt:variant>
        <vt:i4>20</vt:i4>
      </vt:variant>
    </vt:vector>
  </HeadingPairs>
  <TitlesOfParts>
    <vt:vector size="32" baseType="lpstr">
      <vt:lpstr>Arial</vt:lpstr>
      <vt:lpstr>Calibri</vt:lpstr>
      <vt:lpstr>Inter</vt:lpstr>
      <vt:lpstr>Region Örebro län - Varianter av våg</vt:lpstr>
      <vt:lpstr>Region Örebro län - Bildlayouter</vt:lpstr>
      <vt:lpstr>Region Örebro län - Rubriksidor/kapitelsidor</vt:lpstr>
      <vt:lpstr>1_Region Örebro län - Bildlayouter</vt:lpstr>
      <vt:lpstr>1_Region Örebro län - Varianter av våg</vt:lpstr>
      <vt:lpstr>1_Region Örebro län - Rubriksidor/kapitelsidor</vt:lpstr>
      <vt:lpstr>2_Region Örebro län - Rubriksidor/kapitelsidor</vt:lpstr>
      <vt:lpstr>2_Region Örebro län - Bildlayouter</vt:lpstr>
      <vt:lpstr>3_Region Örebro län - Rubriksidor/kapitelsidor</vt:lpstr>
      <vt:lpstr>Statsbidrag 2025 Information till HSN AU 2025-04-03    </vt:lpstr>
      <vt:lpstr>Statsbidrag som ingår i finansiering av ordinarie verksamhet - budgeterade   - delfinansierar ordinarie verksamhet   - kan omfatta särskilda satsningar   - kan vara prestationsrelaterade  -  ofta krävs någon form av återrapportering   Statsbidrag utanför budget   - för särskilda satsningar   - fördelas normalt direkt till berörda verksamheter   - ofta krävs någon form av återrapportering  </vt:lpstr>
      <vt:lpstr>PowerPoint-presentation</vt:lpstr>
      <vt:lpstr>PowerPoint-presentation</vt:lpstr>
      <vt:lpstr>PowerPoint-presentation</vt:lpstr>
      <vt:lpstr>PowerPoint-presentation</vt:lpstr>
      <vt:lpstr>Mödrahälsovård och förlossningsvård</vt:lpstr>
      <vt:lpstr>God och nära vård </vt:lpstr>
      <vt:lpstr>God och nära vård - fortsättning</vt:lpstr>
      <vt:lpstr>Tillgänglighet – korta vårdköer, engångsinsats</vt:lpstr>
      <vt:lpstr>Tillgänglighet – korta vårdköer befolkningsrelaterad ersättning + fast belopp</vt:lpstr>
      <vt:lpstr>Tillgänglighet   Barn- och ungdomspsykiatri</vt:lpstr>
      <vt:lpstr>Tillgänglighet  - Utökat antal vårdplatser inom vuxenpsykiatrin</vt:lpstr>
      <vt:lpstr>Sektorsbidrag</vt:lpstr>
      <vt:lpstr>Jämlik och effektiv cancervård</vt:lpstr>
      <vt:lpstr>Jämlik och effektiv cancervård - forts</vt:lpstr>
      <vt:lpstr>Jämlik och effektiv cancervård - forts</vt:lpstr>
      <vt:lpstr>Stimulansmedel strategiska insatser inom psykisk hälsa och suicidprevention</vt:lpstr>
      <vt:lpstr>Stimulansmedel strategiska insatser inom psykisk hälsa och suicidprevention - fortsättning</vt:lpstr>
      <vt:lpstr>Stimulansmedel strategiska insatser inom psykisk hälsa och suicidprevention - fortsättning</vt:lpstr>
    </vt:vector>
  </TitlesOfParts>
  <Company>Region Örebro län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mall 1</dc:title>
  <dc:creator>Edberg Kerstin, Produktionsenheten HS</dc:creator>
  <cp:lastModifiedBy>Carl Johan Tykesson</cp:lastModifiedBy>
  <cp:revision>17</cp:revision>
  <cp:lastPrinted>2023-11-05T11:15:06Z</cp:lastPrinted>
  <dcterms:created xsi:type="dcterms:W3CDTF">2022-11-07T12:29:03Z</dcterms:created>
  <dcterms:modified xsi:type="dcterms:W3CDTF">2025-04-09T11:42:27Z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0x01010016626C1BAA095A478566F94B353E5012</vt:lpwstr>
  </property>
  <property fmtid="{D5CDD505-2E9C-101B-9397-08002B2CF9AE}" pid="3" name="MediaServiceImageTags">
    <vt:lpwstr/>
  </property>
</Properties>
</file>